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205F5-4EA1-4433-8765-A5AD3735035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2358B18-A7B4-468F-88C4-9B53E2E8E7BA}">
      <dgm:prSet phldrT="[Text]" custT="1"/>
      <dgm:spPr/>
      <dgm:t>
        <a:bodyPr/>
        <a:lstStyle/>
        <a:p>
          <a:r>
            <a:rPr lang="he-IL" sz="2800" kern="1200" cap="all" spc="200" baseline="0" dirty="0" smtClean="0">
              <a:solidFill>
                <a:srgbClr val="262626"/>
              </a:solidFill>
              <a:latin typeface="+mj-lt"/>
              <a:ea typeface="+mj-ea"/>
              <a:cs typeface="+mj-cs"/>
            </a:rPr>
            <a:t>תמ"א</a:t>
          </a:r>
          <a:r>
            <a:rPr lang="he-IL" sz="4600" kern="1200" dirty="0" smtClean="0"/>
            <a:t> </a:t>
          </a:r>
          <a:r>
            <a:rPr lang="he-IL" sz="2800" kern="1200" cap="all" spc="200" baseline="0" dirty="0" smtClean="0">
              <a:solidFill>
                <a:srgbClr val="262626"/>
              </a:solidFill>
              <a:latin typeface="+mj-lt"/>
              <a:ea typeface="+mj-ea"/>
              <a:cs typeface="+mj-cs"/>
            </a:rPr>
            <a:t>38</a:t>
          </a:r>
          <a:endParaRPr lang="en-US" sz="2800" kern="1200" cap="all" spc="200" baseline="0" dirty="0">
            <a:solidFill>
              <a:srgbClr val="262626"/>
            </a:solidFill>
            <a:latin typeface="+mj-lt"/>
            <a:ea typeface="+mj-ea"/>
            <a:cs typeface="+mj-cs"/>
          </a:endParaRPr>
        </a:p>
      </dgm:t>
    </dgm:pt>
    <dgm:pt modelId="{40769573-1559-4694-90CA-B99AA582488E}" type="parTrans" cxnId="{E0FC34E3-ADD7-4C2C-A63B-2E104D0462C4}">
      <dgm:prSet/>
      <dgm:spPr/>
      <dgm:t>
        <a:bodyPr/>
        <a:lstStyle/>
        <a:p>
          <a:endParaRPr lang="en-US"/>
        </a:p>
      </dgm:t>
    </dgm:pt>
    <dgm:pt modelId="{59122048-AE5E-4F80-9E3D-53BA72F0EEA2}" type="sibTrans" cxnId="{E0FC34E3-ADD7-4C2C-A63B-2E104D0462C4}">
      <dgm:prSet/>
      <dgm:spPr/>
      <dgm:t>
        <a:bodyPr/>
        <a:lstStyle/>
        <a:p>
          <a:endParaRPr lang="en-US"/>
        </a:p>
      </dgm:t>
    </dgm:pt>
    <dgm:pt modelId="{063AEEAD-21F6-465A-94ED-5B3C1F166DFF}">
      <dgm:prSet phldrT="[Text]" custT="1"/>
      <dgm:spPr/>
      <dgm:t>
        <a:bodyPr/>
        <a:lstStyle/>
        <a:p>
          <a:r>
            <a:rPr lang="he-IL" sz="2800" kern="1200" cap="all" spc="200" baseline="0" dirty="0" smtClean="0">
              <a:solidFill>
                <a:srgbClr val="262626"/>
              </a:solidFill>
              <a:latin typeface="+mj-lt"/>
              <a:ea typeface="+mj-ea"/>
              <a:cs typeface="+mj-cs"/>
            </a:rPr>
            <a:t>חיזוק</a:t>
          </a:r>
          <a:endParaRPr lang="en-US" sz="2800" kern="1200" cap="all" spc="200" baseline="0" dirty="0">
            <a:solidFill>
              <a:srgbClr val="262626"/>
            </a:solidFill>
            <a:latin typeface="+mj-lt"/>
            <a:ea typeface="+mj-ea"/>
            <a:cs typeface="+mj-cs"/>
          </a:endParaRPr>
        </a:p>
      </dgm:t>
    </dgm:pt>
    <dgm:pt modelId="{12D641DC-2623-4B83-A123-2B4033A37A3C}" type="parTrans" cxnId="{85B45DEA-95E3-4D9A-8B8F-19087E60E6F8}">
      <dgm:prSet/>
      <dgm:spPr/>
      <dgm:t>
        <a:bodyPr/>
        <a:lstStyle/>
        <a:p>
          <a:endParaRPr lang="en-US"/>
        </a:p>
      </dgm:t>
    </dgm:pt>
    <dgm:pt modelId="{9946281E-A3C3-4213-9BDA-91BA0CB299FA}" type="sibTrans" cxnId="{85B45DEA-95E3-4D9A-8B8F-19087E60E6F8}">
      <dgm:prSet/>
      <dgm:spPr/>
      <dgm:t>
        <a:bodyPr/>
        <a:lstStyle/>
        <a:p>
          <a:endParaRPr lang="en-US"/>
        </a:p>
      </dgm:t>
    </dgm:pt>
    <dgm:pt modelId="{DD96FA35-4E1B-4A35-88D4-B32CBBB2D0DF}">
      <dgm:prSet phldrT="[Text]" custT="1"/>
      <dgm:spPr/>
      <dgm:t>
        <a:bodyPr/>
        <a:lstStyle/>
        <a:p>
          <a:r>
            <a:rPr lang="he-IL" sz="2800" kern="1200" cap="all" spc="200" baseline="0" dirty="0" smtClean="0">
              <a:solidFill>
                <a:srgbClr val="262626"/>
              </a:solidFill>
              <a:latin typeface="+mj-lt"/>
              <a:ea typeface="+mj-ea"/>
              <a:cs typeface="+mj-cs"/>
            </a:rPr>
            <a:t>הריסה</a:t>
          </a:r>
          <a:r>
            <a:rPr lang="he-IL" sz="4600" kern="1200" dirty="0" smtClean="0"/>
            <a:t> </a:t>
          </a:r>
          <a:r>
            <a:rPr lang="he-IL" sz="2800" kern="1200" cap="all" spc="200" baseline="0" dirty="0" smtClean="0">
              <a:solidFill>
                <a:srgbClr val="262626"/>
              </a:solidFill>
              <a:latin typeface="+mj-lt"/>
              <a:ea typeface="+mj-ea"/>
              <a:cs typeface="+mj-cs"/>
            </a:rPr>
            <a:t>ובניה</a:t>
          </a:r>
          <a:endParaRPr lang="en-US" sz="2800" kern="1200" cap="all" spc="200" baseline="0" dirty="0">
            <a:solidFill>
              <a:srgbClr val="262626"/>
            </a:solidFill>
            <a:latin typeface="+mj-lt"/>
            <a:ea typeface="+mj-ea"/>
            <a:cs typeface="+mj-cs"/>
          </a:endParaRPr>
        </a:p>
      </dgm:t>
    </dgm:pt>
    <dgm:pt modelId="{11438861-1367-432E-85F5-9D6A69367930}" type="parTrans" cxnId="{303B1CF4-AFB8-4559-B93A-B212CF6A00E6}">
      <dgm:prSet/>
      <dgm:spPr/>
      <dgm:t>
        <a:bodyPr/>
        <a:lstStyle/>
        <a:p>
          <a:endParaRPr lang="en-US"/>
        </a:p>
      </dgm:t>
    </dgm:pt>
    <dgm:pt modelId="{01492538-E023-41DE-BA2D-EB5AC41835BB}" type="sibTrans" cxnId="{303B1CF4-AFB8-4559-B93A-B212CF6A00E6}">
      <dgm:prSet/>
      <dgm:spPr/>
      <dgm:t>
        <a:bodyPr/>
        <a:lstStyle/>
        <a:p>
          <a:endParaRPr lang="en-US"/>
        </a:p>
      </dgm:t>
    </dgm:pt>
    <dgm:pt modelId="{DD52440B-DCE1-4DA7-9BF8-3FB4B265C08A}">
      <dgm:prSet phldrT="[Text]" custT="1"/>
      <dgm:spPr/>
      <dgm:t>
        <a:bodyPr/>
        <a:lstStyle/>
        <a:p>
          <a:r>
            <a:rPr lang="he-IL" sz="2800" kern="1200" cap="all" spc="200" baseline="0" dirty="0" smtClean="0">
              <a:solidFill>
                <a:srgbClr val="262626"/>
              </a:solidFill>
              <a:latin typeface="+mj-lt"/>
              <a:ea typeface="+mj-ea"/>
              <a:cs typeface="+mj-cs"/>
            </a:rPr>
            <a:t>פינוי</a:t>
          </a:r>
          <a:r>
            <a:rPr lang="he-IL" sz="5500" kern="1200" dirty="0" smtClean="0"/>
            <a:t> </a:t>
          </a:r>
          <a:r>
            <a:rPr lang="he-IL" sz="2800" kern="1200" cap="all" spc="200" baseline="0" dirty="0" smtClean="0">
              <a:solidFill>
                <a:srgbClr val="262626"/>
              </a:solidFill>
              <a:latin typeface="+mj-lt"/>
              <a:ea typeface="+mj-ea"/>
              <a:cs typeface="+mj-cs"/>
            </a:rPr>
            <a:t>בינוי</a:t>
          </a:r>
          <a:endParaRPr lang="en-US" sz="2800" kern="1200" cap="all" spc="200" baseline="0" dirty="0">
            <a:solidFill>
              <a:srgbClr val="262626"/>
            </a:solidFill>
            <a:latin typeface="+mj-lt"/>
            <a:ea typeface="+mj-ea"/>
            <a:cs typeface="+mj-cs"/>
          </a:endParaRPr>
        </a:p>
      </dgm:t>
    </dgm:pt>
    <dgm:pt modelId="{982296E6-95E0-4E12-A037-C77E642D71D6}" type="parTrans" cxnId="{9606DFA3-A1C6-471B-898C-4AB7F17D53B4}">
      <dgm:prSet/>
      <dgm:spPr/>
      <dgm:t>
        <a:bodyPr/>
        <a:lstStyle/>
        <a:p>
          <a:endParaRPr lang="en-US"/>
        </a:p>
      </dgm:t>
    </dgm:pt>
    <dgm:pt modelId="{53E82CA0-C7BA-4475-812E-2D81128FE3F0}" type="sibTrans" cxnId="{9606DFA3-A1C6-471B-898C-4AB7F17D53B4}">
      <dgm:prSet/>
      <dgm:spPr/>
      <dgm:t>
        <a:bodyPr/>
        <a:lstStyle/>
        <a:p>
          <a:endParaRPr lang="en-US"/>
        </a:p>
      </dgm:t>
    </dgm:pt>
    <dgm:pt modelId="{72E041B9-4A5D-4333-BF45-BC17A5C6DCBD}" type="pres">
      <dgm:prSet presAssocID="{F26205F5-4EA1-4433-8765-A5AD37350355}" presName="hierChild1" presStyleCnt="0">
        <dgm:presLayoutVars>
          <dgm:orgChart val="1"/>
          <dgm:chPref val="1"/>
          <dgm:dir/>
          <dgm:animOne val="branch"/>
          <dgm:animLvl val="lvl"/>
          <dgm:resizeHandles/>
        </dgm:presLayoutVars>
      </dgm:prSet>
      <dgm:spPr/>
    </dgm:pt>
    <dgm:pt modelId="{83E077DC-1624-4AEF-B0B3-C7C56DF218DB}" type="pres">
      <dgm:prSet presAssocID="{52358B18-A7B4-468F-88C4-9B53E2E8E7BA}" presName="hierRoot1" presStyleCnt="0">
        <dgm:presLayoutVars>
          <dgm:hierBranch val="init"/>
        </dgm:presLayoutVars>
      </dgm:prSet>
      <dgm:spPr/>
    </dgm:pt>
    <dgm:pt modelId="{0886BD97-93E9-46BC-8FB4-906203D6CA29}" type="pres">
      <dgm:prSet presAssocID="{52358B18-A7B4-468F-88C4-9B53E2E8E7BA}" presName="rootComposite1" presStyleCnt="0"/>
      <dgm:spPr/>
    </dgm:pt>
    <dgm:pt modelId="{86ED712E-FA0D-465B-A29C-151DC6A2FD3D}" type="pres">
      <dgm:prSet presAssocID="{52358B18-A7B4-468F-88C4-9B53E2E8E7BA}" presName="rootText1" presStyleLbl="node0" presStyleIdx="0" presStyleCnt="2" custLinFactNeighborX="-38392" custLinFactNeighborY="6100">
        <dgm:presLayoutVars>
          <dgm:chPref val="3"/>
        </dgm:presLayoutVars>
      </dgm:prSet>
      <dgm:spPr/>
      <dgm:t>
        <a:bodyPr/>
        <a:lstStyle/>
        <a:p>
          <a:endParaRPr lang="en-US"/>
        </a:p>
      </dgm:t>
    </dgm:pt>
    <dgm:pt modelId="{FCADAC07-F620-4CD0-806A-ABE5E9464873}" type="pres">
      <dgm:prSet presAssocID="{52358B18-A7B4-468F-88C4-9B53E2E8E7BA}" presName="rootConnector1" presStyleLbl="node1" presStyleIdx="0" presStyleCnt="0"/>
      <dgm:spPr/>
    </dgm:pt>
    <dgm:pt modelId="{C5B7C3C8-3D93-47AB-AA27-F222B41D0040}" type="pres">
      <dgm:prSet presAssocID="{52358B18-A7B4-468F-88C4-9B53E2E8E7BA}" presName="hierChild2" presStyleCnt="0"/>
      <dgm:spPr/>
    </dgm:pt>
    <dgm:pt modelId="{F642F718-067F-40EB-BD9A-C643BB6663EC}" type="pres">
      <dgm:prSet presAssocID="{12D641DC-2623-4B83-A123-2B4033A37A3C}" presName="Name37" presStyleLbl="parChTrans1D2" presStyleIdx="0" presStyleCnt="2"/>
      <dgm:spPr/>
    </dgm:pt>
    <dgm:pt modelId="{270DE32F-A4FD-4D63-BD7A-695A7E6A76B6}" type="pres">
      <dgm:prSet presAssocID="{063AEEAD-21F6-465A-94ED-5B3C1F166DFF}" presName="hierRoot2" presStyleCnt="0">
        <dgm:presLayoutVars>
          <dgm:hierBranch val="init"/>
        </dgm:presLayoutVars>
      </dgm:prSet>
      <dgm:spPr/>
    </dgm:pt>
    <dgm:pt modelId="{020B627F-C021-4011-851B-A3202215CAC1}" type="pres">
      <dgm:prSet presAssocID="{063AEEAD-21F6-465A-94ED-5B3C1F166DFF}" presName="rootComposite" presStyleCnt="0"/>
      <dgm:spPr/>
    </dgm:pt>
    <dgm:pt modelId="{413CC073-069A-443E-9744-C80E3319EA53}" type="pres">
      <dgm:prSet presAssocID="{063AEEAD-21F6-465A-94ED-5B3C1F166DFF}" presName="rootText" presStyleLbl="node2" presStyleIdx="0" presStyleCnt="2" custLinFactNeighborX="-33151" custLinFactNeighborY="1358">
        <dgm:presLayoutVars>
          <dgm:chPref val="3"/>
        </dgm:presLayoutVars>
      </dgm:prSet>
      <dgm:spPr/>
    </dgm:pt>
    <dgm:pt modelId="{D8F6B4B2-840F-4318-A72D-76F0B46BE6CB}" type="pres">
      <dgm:prSet presAssocID="{063AEEAD-21F6-465A-94ED-5B3C1F166DFF}" presName="rootConnector" presStyleLbl="node2" presStyleIdx="0" presStyleCnt="2"/>
      <dgm:spPr/>
    </dgm:pt>
    <dgm:pt modelId="{CDEA63B1-E83A-45E0-B225-AEF7B50FE8F3}" type="pres">
      <dgm:prSet presAssocID="{063AEEAD-21F6-465A-94ED-5B3C1F166DFF}" presName="hierChild4" presStyleCnt="0"/>
      <dgm:spPr/>
    </dgm:pt>
    <dgm:pt modelId="{24CD8BB4-9DD6-4EBE-963B-92918A0BAE4E}" type="pres">
      <dgm:prSet presAssocID="{063AEEAD-21F6-465A-94ED-5B3C1F166DFF}" presName="hierChild5" presStyleCnt="0"/>
      <dgm:spPr/>
    </dgm:pt>
    <dgm:pt modelId="{48C1687E-13E2-4FDA-A29B-E74F8BA9FDF8}" type="pres">
      <dgm:prSet presAssocID="{11438861-1367-432E-85F5-9D6A69367930}" presName="Name37" presStyleLbl="parChTrans1D2" presStyleIdx="1" presStyleCnt="2"/>
      <dgm:spPr/>
    </dgm:pt>
    <dgm:pt modelId="{E70B2829-9146-41B4-8997-EDCA8079222C}" type="pres">
      <dgm:prSet presAssocID="{DD96FA35-4E1B-4A35-88D4-B32CBBB2D0DF}" presName="hierRoot2" presStyleCnt="0">
        <dgm:presLayoutVars>
          <dgm:hierBranch val="init"/>
        </dgm:presLayoutVars>
      </dgm:prSet>
      <dgm:spPr/>
    </dgm:pt>
    <dgm:pt modelId="{A74FFE90-3A9F-4607-8359-47840514DCE7}" type="pres">
      <dgm:prSet presAssocID="{DD96FA35-4E1B-4A35-88D4-B32CBBB2D0DF}" presName="rootComposite" presStyleCnt="0"/>
      <dgm:spPr/>
    </dgm:pt>
    <dgm:pt modelId="{6125E64D-F51F-4C24-98FF-7F4DD582F8FB}" type="pres">
      <dgm:prSet presAssocID="{DD96FA35-4E1B-4A35-88D4-B32CBBB2D0DF}" presName="rootText" presStyleLbl="node2" presStyleIdx="1" presStyleCnt="2" custLinFactNeighborX="-44846" custLinFactNeighborY="-2038">
        <dgm:presLayoutVars>
          <dgm:chPref val="3"/>
        </dgm:presLayoutVars>
      </dgm:prSet>
      <dgm:spPr/>
    </dgm:pt>
    <dgm:pt modelId="{41C9062D-EA70-492B-89B2-EFAE515147FA}" type="pres">
      <dgm:prSet presAssocID="{DD96FA35-4E1B-4A35-88D4-B32CBBB2D0DF}" presName="rootConnector" presStyleLbl="node2" presStyleIdx="1" presStyleCnt="2"/>
      <dgm:spPr/>
    </dgm:pt>
    <dgm:pt modelId="{8DAF98D4-5EE8-4C12-B38C-C37C305A0008}" type="pres">
      <dgm:prSet presAssocID="{DD96FA35-4E1B-4A35-88D4-B32CBBB2D0DF}" presName="hierChild4" presStyleCnt="0"/>
      <dgm:spPr/>
    </dgm:pt>
    <dgm:pt modelId="{264AC1BB-7C06-43DB-9EAD-613EA412B0E2}" type="pres">
      <dgm:prSet presAssocID="{DD96FA35-4E1B-4A35-88D4-B32CBBB2D0DF}" presName="hierChild5" presStyleCnt="0"/>
      <dgm:spPr/>
    </dgm:pt>
    <dgm:pt modelId="{8D1BDE0A-516C-4212-8564-622EBCB2207A}" type="pres">
      <dgm:prSet presAssocID="{52358B18-A7B4-468F-88C4-9B53E2E8E7BA}" presName="hierChild3" presStyleCnt="0"/>
      <dgm:spPr/>
    </dgm:pt>
    <dgm:pt modelId="{1100D617-999B-4F21-AF00-ED4601BFE4FA}" type="pres">
      <dgm:prSet presAssocID="{DD52440B-DCE1-4DA7-9BF8-3FB4B265C08A}" presName="hierRoot1" presStyleCnt="0">
        <dgm:presLayoutVars>
          <dgm:hierBranch val="init"/>
        </dgm:presLayoutVars>
      </dgm:prSet>
      <dgm:spPr/>
    </dgm:pt>
    <dgm:pt modelId="{42A35355-712D-41B7-91CF-48178EC312F2}" type="pres">
      <dgm:prSet presAssocID="{DD52440B-DCE1-4DA7-9BF8-3FB4B265C08A}" presName="rootComposite1" presStyleCnt="0"/>
      <dgm:spPr/>
    </dgm:pt>
    <dgm:pt modelId="{C34132B8-D0EE-4189-B95C-0FBC38E4F6C8}" type="pres">
      <dgm:prSet presAssocID="{DD52440B-DCE1-4DA7-9BF8-3FB4B265C08A}" presName="rootText1" presStyleLbl="node0" presStyleIdx="1" presStyleCnt="2" custLinFactNeighborX="7814" custLinFactNeighborY="4077">
        <dgm:presLayoutVars>
          <dgm:chPref val="3"/>
        </dgm:presLayoutVars>
      </dgm:prSet>
      <dgm:spPr/>
    </dgm:pt>
    <dgm:pt modelId="{DC3503B8-293C-4204-9D39-2F1383CF3A97}" type="pres">
      <dgm:prSet presAssocID="{DD52440B-DCE1-4DA7-9BF8-3FB4B265C08A}" presName="rootConnector1" presStyleLbl="node1" presStyleIdx="0" presStyleCnt="0"/>
      <dgm:spPr/>
    </dgm:pt>
    <dgm:pt modelId="{42ABD990-8F0B-45AE-9E63-4D78A8DF4F1F}" type="pres">
      <dgm:prSet presAssocID="{DD52440B-DCE1-4DA7-9BF8-3FB4B265C08A}" presName="hierChild2" presStyleCnt="0"/>
      <dgm:spPr/>
    </dgm:pt>
    <dgm:pt modelId="{B4684B5D-7489-4CD8-AAB2-76A72FD92C7F}" type="pres">
      <dgm:prSet presAssocID="{DD52440B-DCE1-4DA7-9BF8-3FB4B265C08A}" presName="hierChild3" presStyleCnt="0"/>
      <dgm:spPr/>
    </dgm:pt>
  </dgm:ptLst>
  <dgm:cxnLst>
    <dgm:cxn modelId="{4208E3A1-9DAE-4D71-8058-4D2FDBB24BB1}" type="presOf" srcId="{12D641DC-2623-4B83-A123-2B4033A37A3C}" destId="{F642F718-067F-40EB-BD9A-C643BB6663EC}" srcOrd="0" destOrd="0" presId="urn:microsoft.com/office/officeart/2005/8/layout/orgChart1"/>
    <dgm:cxn modelId="{CAE2993A-749C-452D-8776-8003BB1B6D31}" type="presOf" srcId="{52358B18-A7B4-468F-88C4-9B53E2E8E7BA}" destId="{FCADAC07-F620-4CD0-806A-ABE5E9464873}" srcOrd="1" destOrd="0" presId="urn:microsoft.com/office/officeart/2005/8/layout/orgChart1"/>
    <dgm:cxn modelId="{303B1CF4-AFB8-4559-B93A-B212CF6A00E6}" srcId="{52358B18-A7B4-468F-88C4-9B53E2E8E7BA}" destId="{DD96FA35-4E1B-4A35-88D4-B32CBBB2D0DF}" srcOrd="1" destOrd="0" parTransId="{11438861-1367-432E-85F5-9D6A69367930}" sibTransId="{01492538-E023-41DE-BA2D-EB5AC41835BB}"/>
    <dgm:cxn modelId="{17360CC5-5AF6-43B0-AA54-4500607CEE4A}" type="presOf" srcId="{DD52440B-DCE1-4DA7-9BF8-3FB4B265C08A}" destId="{C34132B8-D0EE-4189-B95C-0FBC38E4F6C8}" srcOrd="0" destOrd="0" presId="urn:microsoft.com/office/officeart/2005/8/layout/orgChart1"/>
    <dgm:cxn modelId="{9606DFA3-A1C6-471B-898C-4AB7F17D53B4}" srcId="{F26205F5-4EA1-4433-8765-A5AD37350355}" destId="{DD52440B-DCE1-4DA7-9BF8-3FB4B265C08A}" srcOrd="1" destOrd="0" parTransId="{982296E6-95E0-4E12-A037-C77E642D71D6}" sibTransId="{53E82CA0-C7BA-4475-812E-2D81128FE3F0}"/>
    <dgm:cxn modelId="{9477F8D7-8D95-4359-A408-A8E9CF4BA978}" type="presOf" srcId="{52358B18-A7B4-468F-88C4-9B53E2E8E7BA}" destId="{86ED712E-FA0D-465B-A29C-151DC6A2FD3D}" srcOrd="0" destOrd="0" presId="urn:microsoft.com/office/officeart/2005/8/layout/orgChart1"/>
    <dgm:cxn modelId="{057F41F6-C622-4939-8B9D-F13CB4755F8D}" type="presOf" srcId="{DD52440B-DCE1-4DA7-9BF8-3FB4B265C08A}" destId="{DC3503B8-293C-4204-9D39-2F1383CF3A97}" srcOrd="1" destOrd="0" presId="urn:microsoft.com/office/officeart/2005/8/layout/orgChart1"/>
    <dgm:cxn modelId="{E0FC34E3-ADD7-4C2C-A63B-2E104D0462C4}" srcId="{F26205F5-4EA1-4433-8765-A5AD37350355}" destId="{52358B18-A7B4-468F-88C4-9B53E2E8E7BA}" srcOrd="0" destOrd="0" parTransId="{40769573-1559-4694-90CA-B99AA582488E}" sibTransId="{59122048-AE5E-4F80-9E3D-53BA72F0EEA2}"/>
    <dgm:cxn modelId="{42E29B92-DFF5-4967-A13C-DFA702E9017F}" type="presOf" srcId="{11438861-1367-432E-85F5-9D6A69367930}" destId="{48C1687E-13E2-4FDA-A29B-E74F8BA9FDF8}" srcOrd="0" destOrd="0" presId="urn:microsoft.com/office/officeart/2005/8/layout/orgChart1"/>
    <dgm:cxn modelId="{F73C29EA-AB06-4C9F-8F28-8312CC2E07A0}" type="presOf" srcId="{063AEEAD-21F6-465A-94ED-5B3C1F166DFF}" destId="{D8F6B4B2-840F-4318-A72D-76F0B46BE6CB}" srcOrd="1" destOrd="0" presId="urn:microsoft.com/office/officeart/2005/8/layout/orgChart1"/>
    <dgm:cxn modelId="{4C780A18-EE44-45AF-A6B7-2C0A0FFB649C}" type="presOf" srcId="{F26205F5-4EA1-4433-8765-A5AD37350355}" destId="{72E041B9-4A5D-4333-BF45-BC17A5C6DCBD}" srcOrd="0" destOrd="0" presId="urn:microsoft.com/office/officeart/2005/8/layout/orgChart1"/>
    <dgm:cxn modelId="{46FFFC47-FADA-4073-AADC-0777B2550A06}" type="presOf" srcId="{063AEEAD-21F6-465A-94ED-5B3C1F166DFF}" destId="{413CC073-069A-443E-9744-C80E3319EA53}" srcOrd="0" destOrd="0" presId="urn:microsoft.com/office/officeart/2005/8/layout/orgChart1"/>
    <dgm:cxn modelId="{D040B219-2DF5-40AD-BEEF-7966D824F625}" type="presOf" srcId="{DD96FA35-4E1B-4A35-88D4-B32CBBB2D0DF}" destId="{41C9062D-EA70-492B-89B2-EFAE515147FA}" srcOrd="1" destOrd="0" presId="urn:microsoft.com/office/officeart/2005/8/layout/orgChart1"/>
    <dgm:cxn modelId="{85B45DEA-95E3-4D9A-8B8F-19087E60E6F8}" srcId="{52358B18-A7B4-468F-88C4-9B53E2E8E7BA}" destId="{063AEEAD-21F6-465A-94ED-5B3C1F166DFF}" srcOrd="0" destOrd="0" parTransId="{12D641DC-2623-4B83-A123-2B4033A37A3C}" sibTransId="{9946281E-A3C3-4213-9BDA-91BA0CB299FA}"/>
    <dgm:cxn modelId="{92AE29F8-2919-4499-BD92-41AFC589C9C5}" type="presOf" srcId="{DD96FA35-4E1B-4A35-88D4-B32CBBB2D0DF}" destId="{6125E64D-F51F-4C24-98FF-7F4DD582F8FB}" srcOrd="0" destOrd="0" presId="urn:microsoft.com/office/officeart/2005/8/layout/orgChart1"/>
    <dgm:cxn modelId="{3EFC9848-210D-4A8C-ADB0-E33BC44CC68A}" type="presParOf" srcId="{72E041B9-4A5D-4333-BF45-BC17A5C6DCBD}" destId="{83E077DC-1624-4AEF-B0B3-C7C56DF218DB}" srcOrd="0" destOrd="0" presId="urn:microsoft.com/office/officeart/2005/8/layout/orgChart1"/>
    <dgm:cxn modelId="{4A9AB139-6400-4BC0-821D-6A067D94965C}" type="presParOf" srcId="{83E077DC-1624-4AEF-B0B3-C7C56DF218DB}" destId="{0886BD97-93E9-46BC-8FB4-906203D6CA29}" srcOrd="0" destOrd="0" presId="urn:microsoft.com/office/officeart/2005/8/layout/orgChart1"/>
    <dgm:cxn modelId="{60C94640-E45C-491E-AE55-6E680F154FC3}" type="presParOf" srcId="{0886BD97-93E9-46BC-8FB4-906203D6CA29}" destId="{86ED712E-FA0D-465B-A29C-151DC6A2FD3D}" srcOrd="0" destOrd="0" presId="urn:microsoft.com/office/officeart/2005/8/layout/orgChart1"/>
    <dgm:cxn modelId="{2B6A71A6-5B84-4B71-8EF5-67A0CB123762}" type="presParOf" srcId="{0886BD97-93E9-46BC-8FB4-906203D6CA29}" destId="{FCADAC07-F620-4CD0-806A-ABE5E9464873}" srcOrd="1" destOrd="0" presId="urn:microsoft.com/office/officeart/2005/8/layout/orgChart1"/>
    <dgm:cxn modelId="{260FA9A4-8B5C-4F4B-9DB8-F0D6AE364116}" type="presParOf" srcId="{83E077DC-1624-4AEF-B0B3-C7C56DF218DB}" destId="{C5B7C3C8-3D93-47AB-AA27-F222B41D0040}" srcOrd="1" destOrd="0" presId="urn:microsoft.com/office/officeart/2005/8/layout/orgChart1"/>
    <dgm:cxn modelId="{5D667CC4-95F0-4C8E-8C6A-1320C0E974A6}" type="presParOf" srcId="{C5B7C3C8-3D93-47AB-AA27-F222B41D0040}" destId="{F642F718-067F-40EB-BD9A-C643BB6663EC}" srcOrd="0" destOrd="0" presId="urn:microsoft.com/office/officeart/2005/8/layout/orgChart1"/>
    <dgm:cxn modelId="{C021C2A7-C583-4DBD-85C1-A6EE2DB804EE}" type="presParOf" srcId="{C5B7C3C8-3D93-47AB-AA27-F222B41D0040}" destId="{270DE32F-A4FD-4D63-BD7A-695A7E6A76B6}" srcOrd="1" destOrd="0" presId="urn:microsoft.com/office/officeart/2005/8/layout/orgChart1"/>
    <dgm:cxn modelId="{E62573C9-8134-46AB-B01C-BB5404A6DDE9}" type="presParOf" srcId="{270DE32F-A4FD-4D63-BD7A-695A7E6A76B6}" destId="{020B627F-C021-4011-851B-A3202215CAC1}" srcOrd="0" destOrd="0" presId="urn:microsoft.com/office/officeart/2005/8/layout/orgChart1"/>
    <dgm:cxn modelId="{9F238A2B-256C-4F6F-A47F-2F3BAA140FB3}" type="presParOf" srcId="{020B627F-C021-4011-851B-A3202215CAC1}" destId="{413CC073-069A-443E-9744-C80E3319EA53}" srcOrd="0" destOrd="0" presId="urn:microsoft.com/office/officeart/2005/8/layout/orgChart1"/>
    <dgm:cxn modelId="{3AE53475-1D37-4D2E-8DED-4D240B7276E4}" type="presParOf" srcId="{020B627F-C021-4011-851B-A3202215CAC1}" destId="{D8F6B4B2-840F-4318-A72D-76F0B46BE6CB}" srcOrd="1" destOrd="0" presId="urn:microsoft.com/office/officeart/2005/8/layout/orgChart1"/>
    <dgm:cxn modelId="{9008C9FD-BED1-401E-80E0-56DE4232BC71}" type="presParOf" srcId="{270DE32F-A4FD-4D63-BD7A-695A7E6A76B6}" destId="{CDEA63B1-E83A-45E0-B225-AEF7B50FE8F3}" srcOrd="1" destOrd="0" presId="urn:microsoft.com/office/officeart/2005/8/layout/orgChart1"/>
    <dgm:cxn modelId="{C1C3B34A-1D38-4722-941C-F6F619DFD039}" type="presParOf" srcId="{270DE32F-A4FD-4D63-BD7A-695A7E6A76B6}" destId="{24CD8BB4-9DD6-4EBE-963B-92918A0BAE4E}" srcOrd="2" destOrd="0" presId="urn:microsoft.com/office/officeart/2005/8/layout/orgChart1"/>
    <dgm:cxn modelId="{A8F56553-829A-4D1C-A9ED-D2B635CA496C}" type="presParOf" srcId="{C5B7C3C8-3D93-47AB-AA27-F222B41D0040}" destId="{48C1687E-13E2-4FDA-A29B-E74F8BA9FDF8}" srcOrd="2" destOrd="0" presId="urn:microsoft.com/office/officeart/2005/8/layout/orgChart1"/>
    <dgm:cxn modelId="{46E3C55B-DFBD-4BB7-B4E7-165F4FF8FD5B}" type="presParOf" srcId="{C5B7C3C8-3D93-47AB-AA27-F222B41D0040}" destId="{E70B2829-9146-41B4-8997-EDCA8079222C}" srcOrd="3" destOrd="0" presId="urn:microsoft.com/office/officeart/2005/8/layout/orgChart1"/>
    <dgm:cxn modelId="{52D05E56-EC93-476E-8025-A843DEE1479F}" type="presParOf" srcId="{E70B2829-9146-41B4-8997-EDCA8079222C}" destId="{A74FFE90-3A9F-4607-8359-47840514DCE7}" srcOrd="0" destOrd="0" presId="urn:microsoft.com/office/officeart/2005/8/layout/orgChart1"/>
    <dgm:cxn modelId="{D2EF9C33-88C0-4F39-956B-4A196CCA5C13}" type="presParOf" srcId="{A74FFE90-3A9F-4607-8359-47840514DCE7}" destId="{6125E64D-F51F-4C24-98FF-7F4DD582F8FB}" srcOrd="0" destOrd="0" presId="urn:microsoft.com/office/officeart/2005/8/layout/orgChart1"/>
    <dgm:cxn modelId="{294CB8C7-CD3C-4E06-978F-0BDC4F02F3BC}" type="presParOf" srcId="{A74FFE90-3A9F-4607-8359-47840514DCE7}" destId="{41C9062D-EA70-492B-89B2-EFAE515147FA}" srcOrd="1" destOrd="0" presId="urn:microsoft.com/office/officeart/2005/8/layout/orgChart1"/>
    <dgm:cxn modelId="{F61AECE7-190B-42DE-81AE-5A18D94D280C}" type="presParOf" srcId="{E70B2829-9146-41B4-8997-EDCA8079222C}" destId="{8DAF98D4-5EE8-4C12-B38C-C37C305A0008}" srcOrd="1" destOrd="0" presId="urn:microsoft.com/office/officeart/2005/8/layout/orgChart1"/>
    <dgm:cxn modelId="{298F510E-E147-4352-BF55-BFBBEFD685F9}" type="presParOf" srcId="{E70B2829-9146-41B4-8997-EDCA8079222C}" destId="{264AC1BB-7C06-43DB-9EAD-613EA412B0E2}" srcOrd="2" destOrd="0" presId="urn:microsoft.com/office/officeart/2005/8/layout/orgChart1"/>
    <dgm:cxn modelId="{B38ACB97-FC8E-448A-BF93-BFF6F34C9784}" type="presParOf" srcId="{83E077DC-1624-4AEF-B0B3-C7C56DF218DB}" destId="{8D1BDE0A-516C-4212-8564-622EBCB2207A}" srcOrd="2" destOrd="0" presId="urn:microsoft.com/office/officeart/2005/8/layout/orgChart1"/>
    <dgm:cxn modelId="{67C44C14-1BBC-4D85-8991-AD93A8956467}" type="presParOf" srcId="{72E041B9-4A5D-4333-BF45-BC17A5C6DCBD}" destId="{1100D617-999B-4F21-AF00-ED4601BFE4FA}" srcOrd="1" destOrd="0" presId="urn:microsoft.com/office/officeart/2005/8/layout/orgChart1"/>
    <dgm:cxn modelId="{C6C4C8F2-C35D-4292-AE7E-9DC19B74E048}" type="presParOf" srcId="{1100D617-999B-4F21-AF00-ED4601BFE4FA}" destId="{42A35355-712D-41B7-91CF-48178EC312F2}" srcOrd="0" destOrd="0" presId="urn:microsoft.com/office/officeart/2005/8/layout/orgChart1"/>
    <dgm:cxn modelId="{9EF0092B-F0EF-4D2A-85C5-1ECBA885117B}" type="presParOf" srcId="{42A35355-712D-41B7-91CF-48178EC312F2}" destId="{C34132B8-D0EE-4189-B95C-0FBC38E4F6C8}" srcOrd="0" destOrd="0" presId="urn:microsoft.com/office/officeart/2005/8/layout/orgChart1"/>
    <dgm:cxn modelId="{B375AE08-A031-4247-AC9E-FB97E8FBFEB6}" type="presParOf" srcId="{42A35355-712D-41B7-91CF-48178EC312F2}" destId="{DC3503B8-293C-4204-9D39-2F1383CF3A97}" srcOrd="1" destOrd="0" presId="urn:microsoft.com/office/officeart/2005/8/layout/orgChart1"/>
    <dgm:cxn modelId="{113F1E4C-5177-46BF-A24C-273EA741891E}" type="presParOf" srcId="{1100D617-999B-4F21-AF00-ED4601BFE4FA}" destId="{42ABD990-8F0B-45AE-9E63-4D78A8DF4F1F}" srcOrd="1" destOrd="0" presId="urn:microsoft.com/office/officeart/2005/8/layout/orgChart1"/>
    <dgm:cxn modelId="{FE1FC7CF-4B29-4786-9CBC-15236A6B4949}" type="presParOf" srcId="{1100D617-999B-4F21-AF00-ED4601BFE4FA}" destId="{B4684B5D-7489-4CD8-AAB2-76A72FD92C7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813569-2C91-4D49-AA27-4789083EDAFC}"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D5F54C2F-E0B0-48AB-88EA-81252867EE14}">
      <dgm:prSet phldrT="[Text]" custT="1"/>
      <dgm:spPr/>
      <dgm:t>
        <a:bodyPr/>
        <a:lstStyle/>
        <a:p>
          <a:pPr algn="ctr"/>
          <a:r>
            <a:rPr lang="he-IL" sz="3400" kern="1200" cap="all" spc="200" dirty="0" smtClean="0">
              <a:solidFill>
                <a:srgbClr val="262626"/>
              </a:solidFill>
              <a:latin typeface="+mj-lt"/>
              <a:ea typeface="+mj-ea"/>
              <a:cs typeface="+mj-cs"/>
            </a:rPr>
            <a:t>הכנסות היזם מהפרויקט</a:t>
          </a:r>
          <a:endParaRPr lang="en-US" sz="3400" kern="1200" cap="all" spc="200" dirty="0">
            <a:solidFill>
              <a:srgbClr val="262626"/>
            </a:solidFill>
            <a:latin typeface="+mj-lt"/>
            <a:ea typeface="+mj-ea"/>
            <a:cs typeface="+mj-cs"/>
          </a:endParaRPr>
        </a:p>
      </dgm:t>
    </dgm:pt>
    <dgm:pt modelId="{6B35EE9C-6BB1-43CD-A96C-AE3239A9BA6F}" type="parTrans" cxnId="{4E52FCEC-DB80-4F99-95BD-015415A289F6}">
      <dgm:prSet/>
      <dgm:spPr/>
      <dgm:t>
        <a:bodyPr/>
        <a:lstStyle/>
        <a:p>
          <a:endParaRPr lang="en-US"/>
        </a:p>
      </dgm:t>
    </dgm:pt>
    <dgm:pt modelId="{E9D5F902-0D2C-42CE-82A9-8D7A90B7A263}" type="sibTrans" cxnId="{4E52FCEC-DB80-4F99-95BD-015415A289F6}">
      <dgm:prSet/>
      <dgm:spPr/>
      <dgm:t>
        <a:bodyPr/>
        <a:lstStyle/>
        <a:p>
          <a:endParaRPr lang="en-US"/>
        </a:p>
      </dgm:t>
    </dgm:pt>
    <dgm:pt modelId="{E58C5F28-9DC6-46A1-876B-3D457371FF71}">
      <dgm:prSet phldrT="[Text]" custT="1"/>
      <dgm:spPr/>
      <dgm:t>
        <a:bodyPr/>
        <a:lstStyle/>
        <a:p>
          <a:pPr algn="ctr"/>
          <a:r>
            <a:rPr lang="he-IL" sz="3400" kern="1200" cap="all" spc="200" dirty="0" smtClean="0">
              <a:solidFill>
                <a:srgbClr val="262626"/>
              </a:solidFill>
              <a:latin typeface="+mj-lt"/>
              <a:ea typeface="+mj-ea"/>
              <a:cs typeface="+mj-cs"/>
            </a:rPr>
            <a:t>השקעות היזם בפרויקט </a:t>
          </a:r>
          <a:endParaRPr lang="en-US" sz="3400" kern="1200" cap="all" spc="200" dirty="0">
            <a:solidFill>
              <a:srgbClr val="262626"/>
            </a:solidFill>
            <a:latin typeface="+mj-lt"/>
            <a:ea typeface="+mj-ea"/>
            <a:cs typeface="+mj-cs"/>
          </a:endParaRPr>
        </a:p>
      </dgm:t>
    </dgm:pt>
    <dgm:pt modelId="{ED211AAD-341F-4918-BF9C-716083FD802D}" type="parTrans" cxnId="{68F3E856-CF02-4917-90DD-465C147DD928}">
      <dgm:prSet/>
      <dgm:spPr/>
      <dgm:t>
        <a:bodyPr/>
        <a:lstStyle/>
        <a:p>
          <a:endParaRPr lang="en-US"/>
        </a:p>
      </dgm:t>
    </dgm:pt>
    <dgm:pt modelId="{E188810D-B936-4B1A-B666-8B2D7D04766F}" type="sibTrans" cxnId="{68F3E856-CF02-4917-90DD-465C147DD928}">
      <dgm:prSet/>
      <dgm:spPr/>
      <dgm:t>
        <a:bodyPr/>
        <a:lstStyle/>
        <a:p>
          <a:endParaRPr lang="en-US"/>
        </a:p>
      </dgm:t>
    </dgm:pt>
    <dgm:pt modelId="{FDEB3B70-B40A-4A9A-A8A8-1DBB663C1B15}" type="pres">
      <dgm:prSet presAssocID="{3B813569-2C91-4D49-AA27-4789083EDAFC}" presName="Name0" presStyleCnt="0">
        <dgm:presLayoutVars>
          <dgm:chMax val="2"/>
          <dgm:chPref val="2"/>
          <dgm:dir/>
          <dgm:animOne/>
          <dgm:resizeHandles val="exact"/>
        </dgm:presLayoutVars>
      </dgm:prSet>
      <dgm:spPr/>
    </dgm:pt>
    <dgm:pt modelId="{7E5D89F6-27BA-4A9E-8384-2344FA29C92B}" type="pres">
      <dgm:prSet presAssocID="{3B813569-2C91-4D49-AA27-4789083EDAFC}" presName="Background" presStyleLbl="bgImgPlace1" presStyleIdx="0" presStyleCnt="1"/>
      <dgm:spPr/>
    </dgm:pt>
    <dgm:pt modelId="{1D90E9AA-492B-4065-8E31-44F650E5FCBA}" type="pres">
      <dgm:prSet presAssocID="{3B813569-2C91-4D49-AA27-4789083EDAFC}" presName="ParentText1" presStyleLbl="revTx" presStyleIdx="0" presStyleCnt="2">
        <dgm:presLayoutVars>
          <dgm:chMax val="0"/>
          <dgm:chPref val="0"/>
          <dgm:bulletEnabled val="1"/>
        </dgm:presLayoutVars>
      </dgm:prSet>
      <dgm:spPr/>
      <dgm:t>
        <a:bodyPr/>
        <a:lstStyle/>
        <a:p>
          <a:endParaRPr lang="en-US"/>
        </a:p>
      </dgm:t>
    </dgm:pt>
    <dgm:pt modelId="{AADFE670-DCE0-46B8-AA4A-E5DE85DE64B4}" type="pres">
      <dgm:prSet presAssocID="{3B813569-2C91-4D49-AA27-4789083EDAFC}" presName="ParentText2" presStyleLbl="revTx" presStyleIdx="1" presStyleCnt="2" custScaleX="102064">
        <dgm:presLayoutVars>
          <dgm:chMax val="0"/>
          <dgm:chPref val="0"/>
          <dgm:bulletEnabled val="1"/>
        </dgm:presLayoutVars>
      </dgm:prSet>
      <dgm:spPr/>
      <dgm:t>
        <a:bodyPr/>
        <a:lstStyle/>
        <a:p>
          <a:endParaRPr lang="en-US"/>
        </a:p>
      </dgm:t>
    </dgm:pt>
    <dgm:pt modelId="{73E38AF1-93DC-4CB8-B161-FAF5DACA9393}" type="pres">
      <dgm:prSet presAssocID="{3B813569-2C91-4D49-AA27-4789083EDAFC}" presName="Plus" presStyleLbl="alignNode1" presStyleIdx="0" presStyleCnt="2"/>
      <dgm:spPr/>
    </dgm:pt>
    <dgm:pt modelId="{3F765563-0ADC-4DD6-9404-2E3CB03DEC77}" type="pres">
      <dgm:prSet presAssocID="{3B813569-2C91-4D49-AA27-4789083EDAFC}" presName="Minus" presStyleLbl="alignNode1" presStyleIdx="1" presStyleCnt="2"/>
      <dgm:spPr/>
    </dgm:pt>
    <dgm:pt modelId="{314D8B1B-8F51-4456-A559-BB9A65D14AB0}" type="pres">
      <dgm:prSet presAssocID="{3B813569-2C91-4D49-AA27-4789083EDAFC}" presName="Divider" presStyleLbl="parChTrans1D1" presStyleIdx="0" presStyleCnt="1"/>
      <dgm:spPr/>
    </dgm:pt>
  </dgm:ptLst>
  <dgm:cxnLst>
    <dgm:cxn modelId="{68F3E856-CF02-4917-90DD-465C147DD928}" srcId="{3B813569-2C91-4D49-AA27-4789083EDAFC}" destId="{E58C5F28-9DC6-46A1-876B-3D457371FF71}" srcOrd="1" destOrd="0" parTransId="{ED211AAD-341F-4918-BF9C-716083FD802D}" sibTransId="{E188810D-B936-4B1A-B666-8B2D7D04766F}"/>
    <dgm:cxn modelId="{4E52FCEC-DB80-4F99-95BD-015415A289F6}" srcId="{3B813569-2C91-4D49-AA27-4789083EDAFC}" destId="{D5F54C2F-E0B0-48AB-88EA-81252867EE14}" srcOrd="0" destOrd="0" parTransId="{6B35EE9C-6BB1-43CD-A96C-AE3239A9BA6F}" sibTransId="{E9D5F902-0D2C-42CE-82A9-8D7A90B7A263}"/>
    <dgm:cxn modelId="{6BA64539-414A-4900-8C2E-EB0AB9D2A5C5}" type="presOf" srcId="{3B813569-2C91-4D49-AA27-4789083EDAFC}" destId="{FDEB3B70-B40A-4A9A-A8A8-1DBB663C1B15}" srcOrd="0" destOrd="0" presId="urn:microsoft.com/office/officeart/2009/3/layout/PlusandMinus"/>
    <dgm:cxn modelId="{5A69C26E-44DB-4800-A832-DF22C7942A87}" type="presOf" srcId="{E58C5F28-9DC6-46A1-876B-3D457371FF71}" destId="{AADFE670-DCE0-46B8-AA4A-E5DE85DE64B4}" srcOrd="0" destOrd="0" presId="urn:microsoft.com/office/officeart/2009/3/layout/PlusandMinus"/>
    <dgm:cxn modelId="{29746E1A-8B01-43A6-99F0-FE7F7FE62B69}" type="presOf" srcId="{D5F54C2F-E0B0-48AB-88EA-81252867EE14}" destId="{1D90E9AA-492B-4065-8E31-44F650E5FCBA}" srcOrd="0" destOrd="0" presId="urn:microsoft.com/office/officeart/2009/3/layout/PlusandMinus"/>
    <dgm:cxn modelId="{C11E33FC-044B-40FD-AFBA-C2D4FC0A76F9}" type="presParOf" srcId="{FDEB3B70-B40A-4A9A-A8A8-1DBB663C1B15}" destId="{7E5D89F6-27BA-4A9E-8384-2344FA29C92B}" srcOrd="0" destOrd="0" presId="urn:microsoft.com/office/officeart/2009/3/layout/PlusandMinus"/>
    <dgm:cxn modelId="{50F2ECF5-54F2-4623-BA18-C717A0D8604D}" type="presParOf" srcId="{FDEB3B70-B40A-4A9A-A8A8-1DBB663C1B15}" destId="{1D90E9AA-492B-4065-8E31-44F650E5FCBA}" srcOrd="1" destOrd="0" presId="urn:microsoft.com/office/officeart/2009/3/layout/PlusandMinus"/>
    <dgm:cxn modelId="{8B3DEDE4-BF31-4B57-9B64-AC2240D4A717}" type="presParOf" srcId="{FDEB3B70-B40A-4A9A-A8A8-1DBB663C1B15}" destId="{AADFE670-DCE0-46B8-AA4A-E5DE85DE64B4}" srcOrd="2" destOrd="0" presId="urn:microsoft.com/office/officeart/2009/3/layout/PlusandMinus"/>
    <dgm:cxn modelId="{20F3CC2D-09CE-4224-A4D6-4C1E7349E8F8}" type="presParOf" srcId="{FDEB3B70-B40A-4A9A-A8A8-1DBB663C1B15}" destId="{73E38AF1-93DC-4CB8-B161-FAF5DACA9393}" srcOrd="3" destOrd="0" presId="urn:microsoft.com/office/officeart/2009/3/layout/PlusandMinus"/>
    <dgm:cxn modelId="{1F1C8ADE-1BCD-4523-89E8-26ADD72B1A53}" type="presParOf" srcId="{FDEB3B70-B40A-4A9A-A8A8-1DBB663C1B15}" destId="{3F765563-0ADC-4DD6-9404-2E3CB03DEC77}" srcOrd="4" destOrd="0" presId="urn:microsoft.com/office/officeart/2009/3/layout/PlusandMinus"/>
    <dgm:cxn modelId="{036CB81F-5D67-4680-9B7D-23AC1DB45B60}" type="presParOf" srcId="{FDEB3B70-B40A-4A9A-A8A8-1DBB663C1B15}" destId="{314D8B1B-8F51-4456-A559-BB9A65D14AB0}"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3040C-B73C-4240-ACC7-66328CC1214E}"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DDB3C718-7D97-4FCC-A690-AF9CDAA359D2}">
      <dgm:prSet phldrT="[Text]" custT="1"/>
      <dgm:spPr/>
      <dgm:t>
        <a:bodyPr/>
        <a:lstStyle/>
        <a:p>
          <a:pPr marL="0" algn="r" defTabSz="457200" rtl="1" eaLnBrk="1" latinLnBrk="0" hangingPunct="1"/>
          <a:r>
            <a:rPr lang="he-IL" sz="2200" kern="1200" cap="all" spc="200" dirty="0" smtClean="0">
              <a:solidFill>
                <a:schemeClr val="bg1"/>
              </a:solidFill>
              <a:latin typeface="+mj-lt"/>
              <a:ea typeface="+mj-ea"/>
              <a:cs typeface="+mj-cs"/>
            </a:rPr>
            <a:t>ועדת ערר ירושלים</a:t>
          </a:r>
          <a:endParaRPr lang="en-US" sz="2200" kern="1200" cap="all" spc="200" dirty="0">
            <a:solidFill>
              <a:schemeClr val="bg1"/>
            </a:solidFill>
            <a:latin typeface="+mj-lt"/>
            <a:ea typeface="+mj-ea"/>
            <a:cs typeface="+mj-cs"/>
          </a:endParaRPr>
        </a:p>
      </dgm:t>
    </dgm:pt>
    <dgm:pt modelId="{39AFE043-1DE9-4252-97E6-611A015ADD0D}" type="parTrans" cxnId="{6EF40465-FDCA-4A61-98FD-5AF419B12825}">
      <dgm:prSet/>
      <dgm:spPr/>
      <dgm:t>
        <a:bodyPr/>
        <a:lstStyle/>
        <a:p>
          <a:endParaRPr lang="en-US"/>
        </a:p>
      </dgm:t>
    </dgm:pt>
    <dgm:pt modelId="{D9FEE647-9FD4-42FD-ADD9-07639BDA39A2}" type="sibTrans" cxnId="{6EF40465-FDCA-4A61-98FD-5AF419B12825}">
      <dgm:prSet/>
      <dgm:spPr/>
      <dgm:t>
        <a:bodyPr/>
        <a:lstStyle/>
        <a:p>
          <a:endParaRPr lang="en-US"/>
        </a:p>
      </dgm:t>
    </dgm:pt>
    <dgm:pt modelId="{23C0A4E5-8829-45AF-94AD-DE35731652EB}">
      <dgm:prSet phldrT="[Text]" custT="1"/>
      <dgm:spPr/>
      <dgm:t>
        <a:bodyPr/>
        <a:lstStyle/>
        <a:p>
          <a:pPr marL="0" algn="r" defTabSz="457200" rtl="1" eaLnBrk="1" latinLnBrk="0" hangingPunct="1"/>
          <a:r>
            <a:rPr lang="he-IL" sz="2200" kern="1200" cap="all" spc="200" dirty="0" smtClean="0">
              <a:solidFill>
                <a:schemeClr val="bg1"/>
              </a:solidFill>
              <a:latin typeface="+mj-lt"/>
              <a:ea typeface="+mj-ea"/>
              <a:cs typeface="+mj-cs"/>
            </a:rPr>
            <a:t>ועדת ערר תל אביב</a:t>
          </a:r>
          <a:endParaRPr lang="en-US" sz="2200" kern="1200" cap="all" spc="200" dirty="0">
            <a:solidFill>
              <a:schemeClr val="bg1"/>
            </a:solidFill>
            <a:latin typeface="+mj-lt"/>
            <a:ea typeface="+mj-ea"/>
            <a:cs typeface="+mj-cs"/>
          </a:endParaRPr>
        </a:p>
      </dgm:t>
    </dgm:pt>
    <dgm:pt modelId="{11A0543B-EA6B-46CC-B2EC-A3BE99466943}" type="parTrans" cxnId="{9D796F74-B269-4865-B1EF-7D6A0F1F5C84}">
      <dgm:prSet/>
      <dgm:spPr/>
      <dgm:t>
        <a:bodyPr/>
        <a:lstStyle/>
        <a:p>
          <a:endParaRPr lang="en-US"/>
        </a:p>
      </dgm:t>
    </dgm:pt>
    <dgm:pt modelId="{ADDE77FB-1051-4DF3-8ADC-196AFAC8A9EF}" type="sibTrans" cxnId="{9D796F74-B269-4865-B1EF-7D6A0F1F5C84}">
      <dgm:prSet/>
      <dgm:spPr/>
      <dgm:t>
        <a:bodyPr/>
        <a:lstStyle/>
        <a:p>
          <a:endParaRPr lang="en-US"/>
        </a:p>
      </dgm:t>
    </dgm:pt>
    <dgm:pt modelId="{60FAB173-E2BF-413B-9D10-4EA2DDFA2E02}" type="pres">
      <dgm:prSet presAssocID="{28F3040C-B73C-4240-ACC7-66328CC1214E}" presName="cycle" presStyleCnt="0">
        <dgm:presLayoutVars>
          <dgm:dir/>
          <dgm:resizeHandles val="exact"/>
        </dgm:presLayoutVars>
      </dgm:prSet>
      <dgm:spPr/>
    </dgm:pt>
    <dgm:pt modelId="{BA092BBD-EF25-44F0-A898-975724A72A3D}" type="pres">
      <dgm:prSet presAssocID="{DDB3C718-7D97-4FCC-A690-AF9CDAA359D2}" presName="arrow" presStyleLbl="node1" presStyleIdx="0" presStyleCnt="2">
        <dgm:presLayoutVars>
          <dgm:bulletEnabled val="1"/>
        </dgm:presLayoutVars>
      </dgm:prSet>
      <dgm:spPr/>
    </dgm:pt>
    <dgm:pt modelId="{783D95A6-9310-4553-9DF1-303DF4F8D367}" type="pres">
      <dgm:prSet presAssocID="{23C0A4E5-8829-45AF-94AD-DE35731652EB}" presName="arrow" presStyleLbl="node1" presStyleIdx="1" presStyleCnt="2">
        <dgm:presLayoutVars>
          <dgm:bulletEnabled val="1"/>
        </dgm:presLayoutVars>
      </dgm:prSet>
      <dgm:spPr/>
    </dgm:pt>
  </dgm:ptLst>
  <dgm:cxnLst>
    <dgm:cxn modelId="{9D796F74-B269-4865-B1EF-7D6A0F1F5C84}" srcId="{28F3040C-B73C-4240-ACC7-66328CC1214E}" destId="{23C0A4E5-8829-45AF-94AD-DE35731652EB}" srcOrd="1" destOrd="0" parTransId="{11A0543B-EA6B-46CC-B2EC-A3BE99466943}" sibTransId="{ADDE77FB-1051-4DF3-8ADC-196AFAC8A9EF}"/>
    <dgm:cxn modelId="{6EF40465-FDCA-4A61-98FD-5AF419B12825}" srcId="{28F3040C-B73C-4240-ACC7-66328CC1214E}" destId="{DDB3C718-7D97-4FCC-A690-AF9CDAA359D2}" srcOrd="0" destOrd="0" parTransId="{39AFE043-1DE9-4252-97E6-611A015ADD0D}" sibTransId="{D9FEE647-9FD4-42FD-ADD9-07639BDA39A2}"/>
    <dgm:cxn modelId="{9CF89C10-1EE1-4714-BD7B-35F845BE4836}" type="presOf" srcId="{DDB3C718-7D97-4FCC-A690-AF9CDAA359D2}" destId="{BA092BBD-EF25-44F0-A898-975724A72A3D}" srcOrd="0" destOrd="0" presId="urn:microsoft.com/office/officeart/2005/8/layout/arrow1"/>
    <dgm:cxn modelId="{1E128A64-B105-4F9E-8E2F-81611201CC5E}" type="presOf" srcId="{23C0A4E5-8829-45AF-94AD-DE35731652EB}" destId="{783D95A6-9310-4553-9DF1-303DF4F8D367}" srcOrd="0" destOrd="0" presId="urn:microsoft.com/office/officeart/2005/8/layout/arrow1"/>
    <dgm:cxn modelId="{20A74CB6-8318-4BF2-8214-B79C95A03680}" type="presOf" srcId="{28F3040C-B73C-4240-ACC7-66328CC1214E}" destId="{60FAB173-E2BF-413B-9D10-4EA2DDFA2E02}" srcOrd="0" destOrd="0" presId="urn:microsoft.com/office/officeart/2005/8/layout/arrow1"/>
    <dgm:cxn modelId="{96FA3747-0258-4227-B63A-73513A9025D5}" type="presParOf" srcId="{60FAB173-E2BF-413B-9D10-4EA2DDFA2E02}" destId="{BA092BBD-EF25-44F0-A898-975724A72A3D}" srcOrd="0" destOrd="0" presId="urn:microsoft.com/office/officeart/2005/8/layout/arrow1"/>
    <dgm:cxn modelId="{8F3A7943-BEC0-47FE-B7CB-D3169183367A}" type="presParOf" srcId="{60FAB173-E2BF-413B-9D10-4EA2DDFA2E02}" destId="{783D95A6-9310-4553-9DF1-303DF4F8D367}"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F3040C-B73C-4240-ACC7-66328CC1214E}"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DDB3C718-7D97-4FCC-A690-AF9CDAA359D2}">
      <dgm:prSet phldrT="[Text]" custT="1"/>
      <dgm:spPr/>
      <dgm:t>
        <a:bodyPr/>
        <a:lstStyle/>
        <a:p>
          <a:pPr marL="0" algn="r" defTabSz="457200" rtl="1" eaLnBrk="1" latinLnBrk="0" hangingPunct="1"/>
          <a:r>
            <a:rPr lang="he-IL" sz="2200" kern="1200" cap="all" spc="200" dirty="0" smtClean="0">
              <a:solidFill>
                <a:schemeClr val="bg1"/>
              </a:solidFill>
              <a:latin typeface="+mj-lt"/>
              <a:ea typeface="+mj-ea"/>
              <a:cs typeface="+mj-cs"/>
            </a:rPr>
            <a:t>ועדת ערר ירושלים</a:t>
          </a:r>
          <a:endParaRPr lang="en-US" sz="2200" kern="1200" cap="all" spc="200" dirty="0">
            <a:solidFill>
              <a:schemeClr val="bg1"/>
            </a:solidFill>
            <a:latin typeface="+mj-lt"/>
            <a:ea typeface="+mj-ea"/>
            <a:cs typeface="+mj-cs"/>
          </a:endParaRPr>
        </a:p>
      </dgm:t>
    </dgm:pt>
    <dgm:pt modelId="{39AFE043-1DE9-4252-97E6-611A015ADD0D}" type="parTrans" cxnId="{6EF40465-FDCA-4A61-98FD-5AF419B12825}">
      <dgm:prSet/>
      <dgm:spPr/>
      <dgm:t>
        <a:bodyPr/>
        <a:lstStyle/>
        <a:p>
          <a:endParaRPr lang="en-US"/>
        </a:p>
      </dgm:t>
    </dgm:pt>
    <dgm:pt modelId="{D9FEE647-9FD4-42FD-ADD9-07639BDA39A2}" type="sibTrans" cxnId="{6EF40465-FDCA-4A61-98FD-5AF419B12825}">
      <dgm:prSet/>
      <dgm:spPr/>
      <dgm:t>
        <a:bodyPr/>
        <a:lstStyle/>
        <a:p>
          <a:endParaRPr lang="en-US"/>
        </a:p>
      </dgm:t>
    </dgm:pt>
    <dgm:pt modelId="{23C0A4E5-8829-45AF-94AD-DE35731652EB}">
      <dgm:prSet phldrT="[Text]" custT="1"/>
      <dgm:spPr/>
      <dgm:t>
        <a:bodyPr/>
        <a:lstStyle/>
        <a:p>
          <a:pPr marL="0" algn="r" defTabSz="457200" rtl="1" eaLnBrk="1" latinLnBrk="0" hangingPunct="1"/>
          <a:r>
            <a:rPr lang="he-IL" sz="2200" kern="1200" cap="all" spc="200" dirty="0" smtClean="0">
              <a:solidFill>
                <a:schemeClr val="bg1"/>
              </a:solidFill>
              <a:latin typeface="+mj-lt"/>
              <a:ea typeface="+mj-ea"/>
              <a:cs typeface="+mj-cs"/>
            </a:rPr>
            <a:t>ועדת ערר תל אביב</a:t>
          </a:r>
          <a:endParaRPr lang="en-US" sz="2200" kern="1200" cap="all" spc="200" dirty="0">
            <a:solidFill>
              <a:schemeClr val="bg1"/>
            </a:solidFill>
            <a:latin typeface="+mj-lt"/>
            <a:ea typeface="+mj-ea"/>
            <a:cs typeface="+mj-cs"/>
          </a:endParaRPr>
        </a:p>
      </dgm:t>
    </dgm:pt>
    <dgm:pt modelId="{11A0543B-EA6B-46CC-B2EC-A3BE99466943}" type="parTrans" cxnId="{9D796F74-B269-4865-B1EF-7D6A0F1F5C84}">
      <dgm:prSet/>
      <dgm:spPr/>
      <dgm:t>
        <a:bodyPr/>
        <a:lstStyle/>
        <a:p>
          <a:endParaRPr lang="en-US"/>
        </a:p>
      </dgm:t>
    </dgm:pt>
    <dgm:pt modelId="{ADDE77FB-1051-4DF3-8ADC-196AFAC8A9EF}" type="sibTrans" cxnId="{9D796F74-B269-4865-B1EF-7D6A0F1F5C84}">
      <dgm:prSet/>
      <dgm:spPr/>
      <dgm:t>
        <a:bodyPr/>
        <a:lstStyle/>
        <a:p>
          <a:endParaRPr lang="en-US"/>
        </a:p>
      </dgm:t>
    </dgm:pt>
    <dgm:pt modelId="{60FAB173-E2BF-413B-9D10-4EA2DDFA2E02}" type="pres">
      <dgm:prSet presAssocID="{28F3040C-B73C-4240-ACC7-66328CC1214E}" presName="cycle" presStyleCnt="0">
        <dgm:presLayoutVars>
          <dgm:dir/>
          <dgm:resizeHandles val="exact"/>
        </dgm:presLayoutVars>
      </dgm:prSet>
      <dgm:spPr/>
    </dgm:pt>
    <dgm:pt modelId="{BA092BBD-EF25-44F0-A898-975724A72A3D}" type="pres">
      <dgm:prSet presAssocID="{DDB3C718-7D97-4FCC-A690-AF9CDAA359D2}" presName="arrow" presStyleLbl="node1" presStyleIdx="0" presStyleCnt="2">
        <dgm:presLayoutVars>
          <dgm:bulletEnabled val="1"/>
        </dgm:presLayoutVars>
      </dgm:prSet>
      <dgm:spPr/>
    </dgm:pt>
    <dgm:pt modelId="{783D95A6-9310-4553-9DF1-303DF4F8D367}" type="pres">
      <dgm:prSet presAssocID="{23C0A4E5-8829-45AF-94AD-DE35731652EB}" presName="arrow" presStyleLbl="node1" presStyleIdx="1" presStyleCnt="2">
        <dgm:presLayoutVars>
          <dgm:bulletEnabled val="1"/>
        </dgm:presLayoutVars>
      </dgm:prSet>
      <dgm:spPr/>
    </dgm:pt>
  </dgm:ptLst>
  <dgm:cxnLst>
    <dgm:cxn modelId="{9D796F74-B269-4865-B1EF-7D6A0F1F5C84}" srcId="{28F3040C-B73C-4240-ACC7-66328CC1214E}" destId="{23C0A4E5-8829-45AF-94AD-DE35731652EB}" srcOrd="1" destOrd="0" parTransId="{11A0543B-EA6B-46CC-B2EC-A3BE99466943}" sibTransId="{ADDE77FB-1051-4DF3-8ADC-196AFAC8A9EF}"/>
    <dgm:cxn modelId="{6EF40465-FDCA-4A61-98FD-5AF419B12825}" srcId="{28F3040C-B73C-4240-ACC7-66328CC1214E}" destId="{DDB3C718-7D97-4FCC-A690-AF9CDAA359D2}" srcOrd="0" destOrd="0" parTransId="{39AFE043-1DE9-4252-97E6-611A015ADD0D}" sibTransId="{D9FEE647-9FD4-42FD-ADD9-07639BDA39A2}"/>
    <dgm:cxn modelId="{9CF89C10-1EE1-4714-BD7B-35F845BE4836}" type="presOf" srcId="{DDB3C718-7D97-4FCC-A690-AF9CDAA359D2}" destId="{BA092BBD-EF25-44F0-A898-975724A72A3D}" srcOrd="0" destOrd="0" presId="urn:microsoft.com/office/officeart/2005/8/layout/arrow1"/>
    <dgm:cxn modelId="{1E128A64-B105-4F9E-8E2F-81611201CC5E}" type="presOf" srcId="{23C0A4E5-8829-45AF-94AD-DE35731652EB}" destId="{783D95A6-9310-4553-9DF1-303DF4F8D367}" srcOrd="0" destOrd="0" presId="urn:microsoft.com/office/officeart/2005/8/layout/arrow1"/>
    <dgm:cxn modelId="{20A74CB6-8318-4BF2-8214-B79C95A03680}" type="presOf" srcId="{28F3040C-B73C-4240-ACC7-66328CC1214E}" destId="{60FAB173-E2BF-413B-9D10-4EA2DDFA2E02}" srcOrd="0" destOrd="0" presId="urn:microsoft.com/office/officeart/2005/8/layout/arrow1"/>
    <dgm:cxn modelId="{96FA3747-0258-4227-B63A-73513A9025D5}" type="presParOf" srcId="{60FAB173-E2BF-413B-9D10-4EA2DDFA2E02}" destId="{BA092BBD-EF25-44F0-A898-975724A72A3D}" srcOrd="0" destOrd="0" presId="urn:microsoft.com/office/officeart/2005/8/layout/arrow1"/>
    <dgm:cxn modelId="{8F3A7943-BEC0-47FE-B7CB-D3169183367A}" type="presParOf" srcId="{60FAB173-E2BF-413B-9D10-4EA2DDFA2E02}" destId="{783D95A6-9310-4553-9DF1-303DF4F8D367}"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A62D40-C551-4557-B149-55F3AA0B734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4B5DFDB1-6921-4FF4-A160-C92F17661C01}">
      <dgm:prSet phldrT="[Text]" custT="1"/>
      <dgm:spPr/>
      <dgm:t>
        <a:bodyPr/>
        <a:lstStyle/>
        <a:p>
          <a:r>
            <a:rPr lang="he-IL" sz="1800" kern="1200" cap="all" spc="200" dirty="0" smtClean="0">
              <a:solidFill>
                <a:schemeClr val="bg1"/>
              </a:solidFill>
              <a:latin typeface="+mj-lt"/>
              <a:ea typeface="+mj-ea"/>
              <a:cs typeface="+mj-cs"/>
            </a:rPr>
            <a:t>פרויקט פינוי בינוי</a:t>
          </a:r>
          <a:endParaRPr lang="en-US" sz="1800" kern="1200" cap="all" spc="200" dirty="0">
            <a:solidFill>
              <a:schemeClr val="bg1"/>
            </a:solidFill>
            <a:latin typeface="+mj-lt"/>
            <a:ea typeface="+mj-ea"/>
            <a:cs typeface="+mj-cs"/>
          </a:endParaRPr>
        </a:p>
      </dgm:t>
    </dgm:pt>
    <dgm:pt modelId="{B1FB4F78-CACC-4677-8FAA-2B0B20A2D003}" type="parTrans" cxnId="{B306C24A-04D5-4042-BB0F-C8001FCBEEB5}">
      <dgm:prSet/>
      <dgm:spPr/>
      <dgm:t>
        <a:bodyPr/>
        <a:lstStyle/>
        <a:p>
          <a:endParaRPr lang="en-US"/>
        </a:p>
      </dgm:t>
    </dgm:pt>
    <dgm:pt modelId="{551241E8-F3EB-4E4A-9037-55CE029FCFE1}" type="sibTrans" cxnId="{B306C24A-04D5-4042-BB0F-C8001FCBEEB5}">
      <dgm:prSet/>
      <dgm:spPr/>
      <dgm:t>
        <a:bodyPr/>
        <a:lstStyle/>
        <a:p>
          <a:endParaRPr lang="en-US"/>
        </a:p>
      </dgm:t>
    </dgm:pt>
    <dgm:pt modelId="{38F09F71-5755-4195-A96B-9D6540AA79A3}">
      <dgm:prSet phldrT="[Text]" custT="1"/>
      <dgm:spPr/>
      <dgm:t>
        <a:bodyPr/>
        <a:lstStyle/>
        <a:p>
          <a:r>
            <a:rPr lang="he-IL" sz="1800" kern="1200" cap="all" spc="200" dirty="0" smtClean="0">
              <a:solidFill>
                <a:schemeClr val="bg1"/>
              </a:solidFill>
              <a:latin typeface="+mj-lt"/>
              <a:ea typeface="+mj-ea"/>
              <a:cs typeface="+mj-cs"/>
            </a:rPr>
            <a:t>היזם</a:t>
          </a:r>
        </a:p>
        <a:p>
          <a:r>
            <a:rPr lang="he-IL" sz="1800" kern="1200" cap="all" spc="200" dirty="0" smtClean="0">
              <a:solidFill>
                <a:schemeClr val="bg1"/>
              </a:solidFill>
              <a:latin typeface="+mj-lt"/>
              <a:ea typeface="+mj-ea"/>
              <a:cs typeface="+mj-cs"/>
            </a:rPr>
            <a:t>מיקסום רווחים</a:t>
          </a:r>
          <a:endParaRPr lang="en-US" sz="1800" kern="1200" cap="all" spc="200" dirty="0">
            <a:solidFill>
              <a:schemeClr val="bg1"/>
            </a:solidFill>
            <a:latin typeface="+mj-lt"/>
            <a:ea typeface="+mj-ea"/>
            <a:cs typeface="+mj-cs"/>
          </a:endParaRPr>
        </a:p>
      </dgm:t>
    </dgm:pt>
    <dgm:pt modelId="{D2760A27-00C4-45FB-ADD5-ECF25C960162}" type="parTrans" cxnId="{D69FE6FE-DAB6-4138-AEB2-AA772A95C7E9}">
      <dgm:prSet/>
      <dgm:spPr/>
      <dgm:t>
        <a:bodyPr/>
        <a:lstStyle/>
        <a:p>
          <a:endParaRPr lang="en-US"/>
        </a:p>
      </dgm:t>
    </dgm:pt>
    <dgm:pt modelId="{528701ED-198C-483A-B2B4-D59F178BC7AB}" type="sibTrans" cxnId="{D69FE6FE-DAB6-4138-AEB2-AA772A95C7E9}">
      <dgm:prSet/>
      <dgm:spPr/>
      <dgm:t>
        <a:bodyPr/>
        <a:lstStyle/>
        <a:p>
          <a:endParaRPr lang="en-US"/>
        </a:p>
      </dgm:t>
    </dgm:pt>
    <dgm:pt modelId="{C705DA9B-5F97-465A-8F53-1F97DBA2DCDF}">
      <dgm:prSet phldrT="[Text]" custT="1"/>
      <dgm:spPr/>
      <dgm:t>
        <a:bodyPr/>
        <a:lstStyle/>
        <a:p>
          <a:r>
            <a:rPr lang="he-IL" sz="1800" kern="1200" cap="all" spc="200" dirty="0" smtClean="0">
              <a:solidFill>
                <a:schemeClr val="bg1"/>
              </a:solidFill>
              <a:latin typeface="+mj-lt"/>
              <a:ea typeface="+mj-ea"/>
              <a:cs typeface="+mj-cs"/>
            </a:rPr>
            <a:t>מוסדות התכנון תכנון אופטילי</a:t>
          </a:r>
          <a:endParaRPr lang="en-US" sz="1800" kern="1200" cap="all" spc="200" dirty="0">
            <a:solidFill>
              <a:schemeClr val="bg1"/>
            </a:solidFill>
            <a:latin typeface="+mj-lt"/>
            <a:ea typeface="+mj-ea"/>
            <a:cs typeface="+mj-cs"/>
          </a:endParaRPr>
        </a:p>
      </dgm:t>
    </dgm:pt>
    <dgm:pt modelId="{F35193B6-F314-4157-9039-A5C38F290A31}" type="parTrans" cxnId="{D5D78E25-CDE8-4F7D-9F00-30955D2D24EA}">
      <dgm:prSet/>
      <dgm:spPr/>
      <dgm:t>
        <a:bodyPr/>
        <a:lstStyle/>
        <a:p>
          <a:endParaRPr lang="en-US"/>
        </a:p>
      </dgm:t>
    </dgm:pt>
    <dgm:pt modelId="{2FC45EF0-19A8-464C-A24A-D3FEA98532AD}" type="sibTrans" cxnId="{D5D78E25-CDE8-4F7D-9F00-30955D2D24EA}">
      <dgm:prSet/>
      <dgm:spPr/>
      <dgm:t>
        <a:bodyPr/>
        <a:lstStyle/>
        <a:p>
          <a:endParaRPr lang="en-US"/>
        </a:p>
      </dgm:t>
    </dgm:pt>
    <dgm:pt modelId="{6E66467D-694E-4A34-B410-C2E42F68B637}">
      <dgm:prSet phldrT="[Text]" custT="1"/>
      <dgm:spPr/>
      <dgm:t>
        <a:bodyPr/>
        <a:lstStyle/>
        <a:p>
          <a:r>
            <a:rPr lang="he-IL" sz="1800" kern="1200" cap="all" spc="200" dirty="0" smtClean="0">
              <a:solidFill>
                <a:schemeClr val="bg1"/>
              </a:solidFill>
              <a:latin typeface="+mj-lt"/>
              <a:ea typeface="+mj-ea"/>
              <a:cs typeface="+mj-cs"/>
            </a:rPr>
            <a:t>בעלי הזכויות הגדלת התמורה</a:t>
          </a:r>
          <a:endParaRPr lang="en-US" sz="1800" kern="1200" cap="all" spc="200" dirty="0">
            <a:solidFill>
              <a:schemeClr val="bg1"/>
            </a:solidFill>
            <a:latin typeface="+mj-lt"/>
            <a:ea typeface="+mj-ea"/>
            <a:cs typeface="+mj-cs"/>
          </a:endParaRPr>
        </a:p>
      </dgm:t>
    </dgm:pt>
    <dgm:pt modelId="{B93EDB94-6EED-4502-9F14-CA1029012241}" type="parTrans" cxnId="{A986C5F1-9A10-4F55-A19D-54A1A6500FC0}">
      <dgm:prSet/>
      <dgm:spPr/>
      <dgm:t>
        <a:bodyPr/>
        <a:lstStyle/>
        <a:p>
          <a:endParaRPr lang="en-US"/>
        </a:p>
      </dgm:t>
    </dgm:pt>
    <dgm:pt modelId="{5C5E7FE4-391D-43CE-BE00-CB45D105C0D3}" type="sibTrans" cxnId="{A986C5F1-9A10-4F55-A19D-54A1A6500FC0}">
      <dgm:prSet/>
      <dgm:spPr/>
      <dgm:t>
        <a:bodyPr/>
        <a:lstStyle/>
        <a:p>
          <a:endParaRPr lang="en-US"/>
        </a:p>
      </dgm:t>
    </dgm:pt>
    <dgm:pt modelId="{087B351A-6C3E-4468-88E7-5C5C7BB4D3F6}" type="pres">
      <dgm:prSet presAssocID="{50A62D40-C551-4557-B149-55F3AA0B734F}" presName="Name0" presStyleCnt="0">
        <dgm:presLayoutVars>
          <dgm:chMax val="1"/>
          <dgm:chPref val="1"/>
          <dgm:dir/>
          <dgm:animOne val="branch"/>
          <dgm:animLvl val="lvl"/>
        </dgm:presLayoutVars>
      </dgm:prSet>
      <dgm:spPr/>
    </dgm:pt>
    <dgm:pt modelId="{25E2E6FD-D19B-4B09-A363-AFDFA0C7CEFF}" type="pres">
      <dgm:prSet presAssocID="{4B5DFDB1-6921-4FF4-A160-C92F17661C01}" presName="singleCycle" presStyleCnt="0"/>
      <dgm:spPr/>
    </dgm:pt>
    <dgm:pt modelId="{0FE0CF34-49EB-4459-B60F-85B628DF4AFF}" type="pres">
      <dgm:prSet presAssocID="{4B5DFDB1-6921-4FF4-A160-C92F17661C01}" presName="singleCenter" presStyleLbl="node1" presStyleIdx="0" presStyleCnt="4">
        <dgm:presLayoutVars>
          <dgm:chMax val="7"/>
          <dgm:chPref val="7"/>
        </dgm:presLayoutVars>
      </dgm:prSet>
      <dgm:spPr/>
    </dgm:pt>
    <dgm:pt modelId="{01DB2186-E133-442B-9CA4-C11482C99C6E}" type="pres">
      <dgm:prSet presAssocID="{D2760A27-00C4-45FB-ADD5-ECF25C960162}" presName="Name56" presStyleLbl="parChTrans1D2" presStyleIdx="0" presStyleCnt="3"/>
      <dgm:spPr/>
    </dgm:pt>
    <dgm:pt modelId="{D59E4119-10EA-4A2E-A500-977C23243782}" type="pres">
      <dgm:prSet presAssocID="{38F09F71-5755-4195-A96B-9D6540AA79A3}" presName="text0" presStyleLbl="node1" presStyleIdx="1" presStyleCnt="4" custScaleX="250683">
        <dgm:presLayoutVars>
          <dgm:bulletEnabled val="1"/>
        </dgm:presLayoutVars>
      </dgm:prSet>
      <dgm:spPr/>
      <dgm:t>
        <a:bodyPr/>
        <a:lstStyle/>
        <a:p>
          <a:endParaRPr lang="en-US"/>
        </a:p>
      </dgm:t>
    </dgm:pt>
    <dgm:pt modelId="{7EC8D3C9-E85A-48BC-9FCD-99CE55068CB2}" type="pres">
      <dgm:prSet presAssocID="{F35193B6-F314-4157-9039-A5C38F290A31}" presName="Name56" presStyleLbl="parChTrans1D2" presStyleIdx="1" presStyleCnt="3"/>
      <dgm:spPr/>
    </dgm:pt>
    <dgm:pt modelId="{F37F150D-6FE3-4A2F-B968-980150CA7A17}" type="pres">
      <dgm:prSet presAssocID="{C705DA9B-5F97-465A-8F53-1F97DBA2DCDF}" presName="text0" presStyleLbl="node1" presStyleIdx="2" presStyleCnt="4" custScaleX="246591" custRadScaleRad="146651" custRadScaleInc="-17490">
        <dgm:presLayoutVars>
          <dgm:bulletEnabled val="1"/>
        </dgm:presLayoutVars>
      </dgm:prSet>
      <dgm:spPr/>
    </dgm:pt>
    <dgm:pt modelId="{0BC12223-4837-4C32-BC8B-7627BFECA14D}" type="pres">
      <dgm:prSet presAssocID="{B93EDB94-6EED-4502-9F14-CA1029012241}" presName="Name56" presStyleLbl="parChTrans1D2" presStyleIdx="2" presStyleCnt="3"/>
      <dgm:spPr/>
    </dgm:pt>
    <dgm:pt modelId="{2E19B4C8-B43E-4A2E-AB0D-4AC19FAB8876}" type="pres">
      <dgm:prSet presAssocID="{6E66467D-694E-4A34-B410-C2E42F68B637}" presName="text0" presStyleLbl="node1" presStyleIdx="3" presStyleCnt="4" custScaleX="257222" custRadScaleRad="119804" custRadScaleInc="9791">
        <dgm:presLayoutVars>
          <dgm:bulletEnabled val="1"/>
        </dgm:presLayoutVars>
      </dgm:prSet>
      <dgm:spPr/>
      <dgm:t>
        <a:bodyPr/>
        <a:lstStyle/>
        <a:p>
          <a:endParaRPr lang="en-US"/>
        </a:p>
      </dgm:t>
    </dgm:pt>
  </dgm:ptLst>
  <dgm:cxnLst>
    <dgm:cxn modelId="{EF913696-443B-4850-8A99-79730DD00382}" type="presOf" srcId="{F35193B6-F314-4157-9039-A5C38F290A31}" destId="{7EC8D3C9-E85A-48BC-9FCD-99CE55068CB2}" srcOrd="0" destOrd="0" presId="urn:microsoft.com/office/officeart/2008/layout/RadialCluster"/>
    <dgm:cxn modelId="{D69FE6FE-DAB6-4138-AEB2-AA772A95C7E9}" srcId="{4B5DFDB1-6921-4FF4-A160-C92F17661C01}" destId="{38F09F71-5755-4195-A96B-9D6540AA79A3}" srcOrd="0" destOrd="0" parTransId="{D2760A27-00C4-45FB-ADD5-ECF25C960162}" sibTransId="{528701ED-198C-483A-B2B4-D59F178BC7AB}"/>
    <dgm:cxn modelId="{1FB14449-964C-4FAF-A0A8-E0BD83ED92A8}" type="presOf" srcId="{B93EDB94-6EED-4502-9F14-CA1029012241}" destId="{0BC12223-4837-4C32-BC8B-7627BFECA14D}" srcOrd="0" destOrd="0" presId="urn:microsoft.com/office/officeart/2008/layout/RadialCluster"/>
    <dgm:cxn modelId="{FAD2FF31-AD18-4D2A-9A35-6959A9E6AE7D}" type="presOf" srcId="{4B5DFDB1-6921-4FF4-A160-C92F17661C01}" destId="{0FE0CF34-49EB-4459-B60F-85B628DF4AFF}" srcOrd="0" destOrd="0" presId="urn:microsoft.com/office/officeart/2008/layout/RadialCluster"/>
    <dgm:cxn modelId="{A986C5F1-9A10-4F55-A19D-54A1A6500FC0}" srcId="{4B5DFDB1-6921-4FF4-A160-C92F17661C01}" destId="{6E66467D-694E-4A34-B410-C2E42F68B637}" srcOrd="2" destOrd="0" parTransId="{B93EDB94-6EED-4502-9F14-CA1029012241}" sibTransId="{5C5E7FE4-391D-43CE-BE00-CB45D105C0D3}"/>
    <dgm:cxn modelId="{D5D78E25-CDE8-4F7D-9F00-30955D2D24EA}" srcId="{4B5DFDB1-6921-4FF4-A160-C92F17661C01}" destId="{C705DA9B-5F97-465A-8F53-1F97DBA2DCDF}" srcOrd="1" destOrd="0" parTransId="{F35193B6-F314-4157-9039-A5C38F290A31}" sibTransId="{2FC45EF0-19A8-464C-A24A-D3FEA98532AD}"/>
    <dgm:cxn modelId="{F78D2BC0-7A2C-4C49-9D0D-8FCFFCFD8624}" type="presOf" srcId="{C705DA9B-5F97-465A-8F53-1F97DBA2DCDF}" destId="{F37F150D-6FE3-4A2F-B968-980150CA7A17}" srcOrd="0" destOrd="0" presId="urn:microsoft.com/office/officeart/2008/layout/RadialCluster"/>
    <dgm:cxn modelId="{F10DCED8-8430-46AD-B64E-0B733B58854F}" type="presOf" srcId="{38F09F71-5755-4195-A96B-9D6540AA79A3}" destId="{D59E4119-10EA-4A2E-A500-977C23243782}" srcOrd="0" destOrd="0" presId="urn:microsoft.com/office/officeart/2008/layout/RadialCluster"/>
    <dgm:cxn modelId="{B01E921D-5A35-4D31-A212-5F10500F5328}" type="presOf" srcId="{50A62D40-C551-4557-B149-55F3AA0B734F}" destId="{087B351A-6C3E-4468-88E7-5C5C7BB4D3F6}" srcOrd="0" destOrd="0" presId="urn:microsoft.com/office/officeart/2008/layout/RadialCluster"/>
    <dgm:cxn modelId="{1166D13A-BC67-475B-8015-42294494FB48}" type="presOf" srcId="{D2760A27-00C4-45FB-ADD5-ECF25C960162}" destId="{01DB2186-E133-442B-9CA4-C11482C99C6E}" srcOrd="0" destOrd="0" presId="urn:microsoft.com/office/officeart/2008/layout/RadialCluster"/>
    <dgm:cxn modelId="{229C951E-4700-4AC6-8D9C-1121CC270E6C}" type="presOf" srcId="{6E66467D-694E-4A34-B410-C2E42F68B637}" destId="{2E19B4C8-B43E-4A2E-AB0D-4AC19FAB8876}" srcOrd="0" destOrd="0" presId="urn:microsoft.com/office/officeart/2008/layout/RadialCluster"/>
    <dgm:cxn modelId="{B306C24A-04D5-4042-BB0F-C8001FCBEEB5}" srcId="{50A62D40-C551-4557-B149-55F3AA0B734F}" destId="{4B5DFDB1-6921-4FF4-A160-C92F17661C01}" srcOrd="0" destOrd="0" parTransId="{B1FB4F78-CACC-4677-8FAA-2B0B20A2D003}" sibTransId="{551241E8-F3EB-4E4A-9037-55CE029FCFE1}"/>
    <dgm:cxn modelId="{A100CC62-1544-4022-9966-12756C9BD5DB}" type="presParOf" srcId="{087B351A-6C3E-4468-88E7-5C5C7BB4D3F6}" destId="{25E2E6FD-D19B-4B09-A363-AFDFA0C7CEFF}" srcOrd="0" destOrd="0" presId="urn:microsoft.com/office/officeart/2008/layout/RadialCluster"/>
    <dgm:cxn modelId="{432A32C9-D332-4648-942B-621A09AAF141}" type="presParOf" srcId="{25E2E6FD-D19B-4B09-A363-AFDFA0C7CEFF}" destId="{0FE0CF34-49EB-4459-B60F-85B628DF4AFF}" srcOrd="0" destOrd="0" presId="urn:microsoft.com/office/officeart/2008/layout/RadialCluster"/>
    <dgm:cxn modelId="{487432B2-449B-4B1B-BFEA-B14EC415922D}" type="presParOf" srcId="{25E2E6FD-D19B-4B09-A363-AFDFA0C7CEFF}" destId="{01DB2186-E133-442B-9CA4-C11482C99C6E}" srcOrd="1" destOrd="0" presId="urn:microsoft.com/office/officeart/2008/layout/RadialCluster"/>
    <dgm:cxn modelId="{4A3701FA-E2F6-47B7-8503-A1F83234F343}" type="presParOf" srcId="{25E2E6FD-D19B-4B09-A363-AFDFA0C7CEFF}" destId="{D59E4119-10EA-4A2E-A500-977C23243782}" srcOrd="2" destOrd="0" presId="urn:microsoft.com/office/officeart/2008/layout/RadialCluster"/>
    <dgm:cxn modelId="{BBBFF79B-56CF-4253-B340-BBBFDDA638F7}" type="presParOf" srcId="{25E2E6FD-D19B-4B09-A363-AFDFA0C7CEFF}" destId="{7EC8D3C9-E85A-48BC-9FCD-99CE55068CB2}" srcOrd="3" destOrd="0" presId="urn:microsoft.com/office/officeart/2008/layout/RadialCluster"/>
    <dgm:cxn modelId="{85FA13BC-F553-42D1-9C3B-BCC673AF534B}" type="presParOf" srcId="{25E2E6FD-D19B-4B09-A363-AFDFA0C7CEFF}" destId="{F37F150D-6FE3-4A2F-B968-980150CA7A17}" srcOrd="4" destOrd="0" presId="urn:microsoft.com/office/officeart/2008/layout/RadialCluster"/>
    <dgm:cxn modelId="{EDCFA1FF-D222-4643-9264-4EE7F3128B7F}" type="presParOf" srcId="{25E2E6FD-D19B-4B09-A363-AFDFA0C7CEFF}" destId="{0BC12223-4837-4C32-BC8B-7627BFECA14D}" srcOrd="5" destOrd="0" presId="urn:microsoft.com/office/officeart/2008/layout/RadialCluster"/>
    <dgm:cxn modelId="{0D8CDE19-0F9E-4510-85B0-A6B2C7597D2F}" type="presParOf" srcId="{25E2E6FD-D19B-4B09-A363-AFDFA0C7CEFF}" destId="{2E19B4C8-B43E-4A2E-AB0D-4AC19FAB8876}"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1687E-13E2-4FDA-A29B-E74F8BA9FDF8}">
      <dsp:nvSpPr>
        <dsp:cNvPr id="0" name=""/>
        <dsp:cNvSpPr/>
      </dsp:nvSpPr>
      <dsp:spPr>
        <a:xfrm>
          <a:off x="2698776" y="1360022"/>
          <a:ext cx="1385353" cy="433989"/>
        </a:xfrm>
        <a:custGeom>
          <a:avLst/>
          <a:gdLst/>
          <a:ahLst/>
          <a:cxnLst/>
          <a:rect l="0" t="0" r="0" b="0"/>
          <a:pathLst>
            <a:path>
              <a:moveTo>
                <a:pt x="0" y="0"/>
              </a:moveTo>
              <a:lnTo>
                <a:pt x="0" y="164844"/>
              </a:lnTo>
              <a:lnTo>
                <a:pt x="1385353" y="164844"/>
              </a:lnTo>
              <a:lnTo>
                <a:pt x="1385353" y="43398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2F718-067F-40EB-BD9A-C643BB6663EC}">
      <dsp:nvSpPr>
        <dsp:cNvPr id="0" name=""/>
        <dsp:cNvSpPr/>
      </dsp:nvSpPr>
      <dsp:spPr>
        <a:xfrm>
          <a:off x="1282330" y="1360022"/>
          <a:ext cx="1416445" cy="460309"/>
        </a:xfrm>
        <a:custGeom>
          <a:avLst/>
          <a:gdLst/>
          <a:ahLst/>
          <a:cxnLst/>
          <a:rect l="0" t="0" r="0" b="0"/>
          <a:pathLst>
            <a:path>
              <a:moveTo>
                <a:pt x="1416445" y="0"/>
              </a:moveTo>
              <a:lnTo>
                <a:pt x="1416445" y="191164"/>
              </a:lnTo>
              <a:lnTo>
                <a:pt x="0" y="191164"/>
              </a:lnTo>
              <a:lnTo>
                <a:pt x="0" y="4603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D712E-FA0D-465B-A29C-151DC6A2FD3D}">
      <dsp:nvSpPr>
        <dsp:cNvPr id="0" name=""/>
        <dsp:cNvSpPr/>
      </dsp:nvSpPr>
      <dsp:spPr>
        <a:xfrm>
          <a:off x="1417133" y="78379"/>
          <a:ext cx="2563285" cy="1281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he-IL" sz="2800" kern="1200" cap="all" spc="200" baseline="0" dirty="0" smtClean="0">
              <a:solidFill>
                <a:srgbClr val="262626"/>
              </a:solidFill>
              <a:latin typeface="+mj-lt"/>
              <a:ea typeface="+mj-ea"/>
              <a:cs typeface="+mj-cs"/>
            </a:rPr>
            <a:t>תמ"א</a:t>
          </a:r>
          <a:r>
            <a:rPr lang="he-IL" sz="4600" kern="1200" dirty="0" smtClean="0"/>
            <a:t> </a:t>
          </a:r>
          <a:r>
            <a:rPr lang="he-IL" sz="2800" kern="1200" cap="all" spc="200" baseline="0" dirty="0" smtClean="0">
              <a:solidFill>
                <a:srgbClr val="262626"/>
              </a:solidFill>
              <a:latin typeface="+mj-lt"/>
              <a:ea typeface="+mj-ea"/>
              <a:cs typeface="+mj-cs"/>
            </a:rPr>
            <a:t>38</a:t>
          </a:r>
          <a:endParaRPr lang="en-US" sz="2800" kern="1200" cap="all" spc="200" baseline="0" dirty="0">
            <a:solidFill>
              <a:srgbClr val="262626"/>
            </a:solidFill>
            <a:latin typeface="+mj-lt"/>
            <a:ea typeface="+mj-ea"/>
            <a:cs typeface="+mj-cs"/>
          </a:endParaRPr>
        </a:p>
      </dsp:txBody>
      <dsp:txXfrm>
        <a:off x="1417133" y="78379"/>
        <a:ext cx="2563285" cy="1281642"/>
      </dsp:txXfrm>
    </dsp:sp>
    <dsp:sp modelId="{413CC073-069A-443E-9744-C80E3319EA53}">
      <dsp:nvSpPr>
        <dsp:cNvPr id="0" name=""/>
        <dsp:cNvSpPr/>
      </dsp:nvSpPr>
      <dsp:spPr>
        <a:xfrm>
          <a:off x="687" y="1820332"/>
          <a:ext cx="2563285" cy="1281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he-IL" sz="2800" kern="1200" cap="all" spc="200" baseline="0" dirty="0" smtClean="0">
              <a:solidFill>
                <a:srgbClr val="262626"/>
              </a:solidFill>
              <a:latin typeface="+mj-lt"/>
              <a:ea typeface="+mj-ea"/>
              <a:cs typeface="+mj-cs"/>
            </a:rPr>
            <a:t>חיזוק</a:t>
          </a:r>
          <a:endParaRPr lang="en-US" sz="2800" kern="1200" cap="all" spc="200" baseline="0" dirty="0">
            <a:solidFill>
              <a:srgbClr val="262626"/>
            </a:solidFill>
            <a:latin typeface="+mj-lt"/>
            <a:ea typeface="+mj-ea"/>
            <a:cs typeface="+mj-cs"/>
          </a:endParaRPr>
        </a:p>
      </dsp:txBody>
      <dsp:txXfrm>
        <a:off x="687" y="1820332"/>
        <a:ext cx="2563285" cy="1281642"/>
      </dsp:txXfrm>
    </dsp:sp>
    <dsp:sp modelId="{6125E64D-F51F-4C24-98FF-7F4DD582F8FB}">
      <dsp:nvSpPr>
        <dsp:cNvPr id="0" name=""/>
        <dsp:cNvSpPr/>
      </dsp:nvSpPr>
      <dsp:spPr>
        <a:xfrm>
          <a:off x="2802486" y="1794012"/>
          <a:ext cx="2563285" cy="1281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he-IL" sz="2800" kern="1200" cap="all" spc="200" baseline="0" dirty="0" smtClean="0">
              <a:solidFill>
                <a:srgbClr val="262626"/>
              </a:solidFill>
              <a:latin typeface="+mj-lt"/>
              <a:ea typeface="+mj-ea"/>
              <a:cs typeface="+mj-cs"/>
            </a:rPr>
            <a:t>הריסה</a:t>
          </a:r>
          <a:r>
            <a:rPr lang="he-IL" sz="4600" kern="1200" dirty="0" smtClean="0"/>
            <a:t> </a:t>
          </a:r>
          <a:r>
            <a:rPr lang="he-IL" sz="2800" kern="1200" cap="all" spc="200" baseline="0" dirty="0" smtClean="0">
              <a:solidFill>
                <a:srgbClr val="262626"/>
              </a:solidFill>
              <a:latin typeface="+mj-lt"/>
              <a:ea typeface="+mj-ea"/>
              <a:cs typeface="+mj-cs"/>
            </a:rPr>
            <a:t>ובניה</a:t>
          </a:r>
          <a:endParaRPr lang="en-US" sz="2800" kern="1200" cap="all" spc="200" baseline="0" dirty="0">
            <a:solidFill>
              <a:srgbClr val="262626"/>
            </a:solidFill>
            <a:latin typeface="+mj-lt"/>
            <a:ea typeface="+mj-ea"/>
            <a:cs typeface="+mj-cs"/>
          </a:endParaRPr>
        </a:p>
      </dsp:txBody>
      <dsp:txXfrm>
        <a:off x="2802486" y="1794012"/>
        <a:ext cx="2563285" cy="1281642"/>
      </dsp:txXfrm>
    </dsp:sp>
    <dsp:sp modelId="{C34132B8-D0EE-4189-B95C-0FBC38E4F6C8}">
      <dsp:nvSpPr>
        <dsp:cNvPr id="0" name=""/>
        <dsp:cNvSpPr/>
      </dsp:nvSpPr>
      <dsp:spPr>
        <a:xfrm>
          <a:off x="5703100" y="52452"/>
          <a:ext cx="2563285" cy="1281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he-IL" sz="2800" kern="1200" cap="all" spc="200" baseline="0" dirty="0" smtClean="0">
              <a:solidFill>
                <a:srgbClr val="262626"/>
              </a:solidFill>
              <a:latin typeface="+mj-lt"/>
              <a:ea typeface="+mj-ea"/>
              <a:cs typeface="+mj-cs"/>
            </a:rPr>
            <a:t>פינוי</a:t>
          </a:r>
          <a:r>
            <a:rPr lang="he-IL" sz="5500" kern="1200" dirty="0" smtClean="0"/>
            <a:t> </a:t>
          </a:r>
          <a:r>
            <a:rPr lang="he-IL" sz="2800" kern="1200" cap="all" spc="200" baseline="0" dirty="0" smtClean="0">
              <a:solidFill>
                <a:srgbClr val="262626"/>
              </a:solidFill>
              <a:latin typeface="+mj-lt"/>
              <a:ea typeface="+mj-ea"/>
              <a:cs typeface="+mj-cs"/>
            </a:rPr>
            <a:t>בינוי</a:t>
          </a:r>
          <a:endParaRPr lang="en-US" sz="2800" kern="1200" cap="all" spc="200" baseline="0" dirty="0">
            <a:solidFill>
              <a:srgbClr val="262626"/>
            </a:solidFill>
            <a:latin typeface="+mj-lt"/>
            <a:ea typeface="+mj-ea"/>
            <a:cs typeface="+mj-cs"/>
          </a:endParaRPr>
        </a:p>
      </dsp:txBody>
      <dsp:txXfrm>
        <a:off x="5703100" y="52452"/>
        <a:ext cx="2563285" cy="1281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D89F6-27BA-4A9E-8384-2344FA29C92B}">
      <dsp:nvSpPr>
        <dsp:cNvPr id="0" name=""/>
        <dsp:cNvSpPr/>
      </dsp:nvSpPr>
      <dsp:spPr>
        <a:xfrm>
          <a:off x="1546035" y="533694"/>
          <a:ext cx="4921922" cy="254361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0E9AA-492B-4065-8E31-44F650E5FCBA}">
      <dsp:nvSpPr>
        <dsp:cNvPr id="0" name=""/>
        <dsp:cNvSpPr/>
      </dsp:nvSpPr>
      <dsp:spPr>
        <a:xfrm>
          <a:off x="1693127" y="831174"/>
          <a:ext cx="2285582" cy="217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ctr" defTabSz="1511300">
            <a:lnSpc>
              <a:spcPct val="90000"/>
            </a:lnSpc>
            <a:spcBef>
              <a:spcPct val="0"/>
            </a:spcBef>
            <a:spcAft>
              <a:spcPct val="35000"/>
            </a:spcAft>
          </a:pPr>
          <a:r>
            <a:rPr lang="he-IL" sz="3400" kern="1200" cap="all" spc="200" dirty="0" smtClean="0">
              <a:solidFill>
                <a:srgbClr val="262626"/>
              </a:solidFill>
              <a:latin typeface="+mj-lt"/>
              <a:ea typeface="+mj-ea"/>
              <a:cs typeface="+mj-cs"/>
            </a:rPr>
            <a:t>הכנסות היזם מהפרויקט</a:t>
          </a:r>
          <a:endParaRPr lang="en-US" sz="3400" kern="1200" cap="all" spc="200" dirty="0">
            <a:solidFill>
              <a:srgbClr val="262626"/>
            </a:solidFill>
            <a:latin typeface="+mj-lt"/>
            <a:ea typeface="+mj-ea"/>
            <a:cs typeface="+mj-cs"/>
          </a:endParaRPr>
        </a:p>
      </dsp:txBody>
      <dsp:txXfrm>
        <a:off x="1693127" y="831174"/>
        <a:ext cx="2285582" cy="2176035"/>
      </dsp:txXfrm>
    </dsp:sp>
    <dsp:sp modelId="{AADFE670-DCE0-46B8-AA4A-E5DE85DE64B4}">
      <dsp:nvSpPr>
        <dsp:cNvPr id="0" name=""/>
        <dsp:cNvSpPr/>
      </dsp:nvSpPr>
      <dsp:spPr>
        <a:xfrm>
          <a:off x="4006039" y="831174"/>
          <a:ext cx="2332756" cy="217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ctr" defTabSz="1511300">
            <a:lnSpc>
              <a:spcPct val="90000"/>
            </a:lnSpc>
            <a:spcBef>
              <a:spcPct val="0"/>
            </a:spcBef>
            <a:spcAft>
              <a:spcPct val="35000"/>
            </a:spcAft>
          </a:pPr>
          <a:r>
            <a:rPr lang="he-IL" sz="3400" kern="1200" cap="all" spc="200" dirty="0" smtClean="0">
              <a:solidFill>
                <a:srgbClr val="262626"/>
              </a:solidFill>
              <a:latin typeface="+mj-lt"/>
              <a:ea typeface="+mj-ea"/>
              <a:cs typeface="+mj-cs"/>
            </a:rPr>
            <a:t>השקעות היזם בפרויקט </a:t>
          </a:r>
          <a:endParaRPr lang="en-US" sz="3400" kern="1200" cap="all" spc="200" dirty="0">
            <a:solidFill>
              <a:srgbClr val="262626"/>
            </a:solidFill>
            <a:latin typeface="+mj-lt"/>
            <a:ea typeface="+mj-ea"/>
            <a:cs typeface="+mj-cs"/>
          </a:endParaRPr>
        </a:p>
      </dsp:txBody>
      <dsp:txXfrm>
        <a:off x="4006039" y="831174"/>
        <a:ext cx="2332756" cy="2176035"/>
      </dsp:txXfrm>
    </dsp:sp>
    <dsp:sp modelId="{73E38AF1-93DC-4CB8-B161-FAF5DACA9393}">
      <dsp:nvSpPr>
        <dsp:cNvPr id="0" name=""/>
        <dsp:cNvSpPr/>
      </dsp:nvSpPr>
      <dsp:spPr>
        <a:xfrm>
          <a:off x="1036871" y="24660"/>
          <a:ext cx="961754" cy="961754"/>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65563-0ADC-4DD6-9404-2E3CB03DEC77}">
      <dsp:nvSpPr>
        <dsp:cNvPr id="0" name=""/>
        <dsp:cNvSpPr/>
      </dsp:nvSpPr>
      <dsp:spPr>
        <a:xfrm>
          <a:off x="5789072" y="370530"/>
          <a:ext cx="905181" cy="3101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4D8B1B-8F51-4456-A559-BB9A65D14AB0}">
      <dsp:nvSpPr>
        <dsp:cNvPr id="0" name=""/>
        <dsp:cNvSpPr/>
      </dsp:nvSpPr>
      <dsp:spPr>
        <a:xfrm>
          <a:off x="4006997" y="835827"/>
          <a:ext cx="565" cy="2078323"/>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92BBD-EF25-44F0-A898-975724A72A3D}">
      <dsp:nvSpPr>
        <dsp:cNvPr id="0" name=""/>
        <dsp:cNvSpPr/>
      </dsp:nvSpPr>
      <dsp:spPr>
        <a:xfrm rot="16200000">
          <a:off x="5482" y="168"/>
          <a:ext cx="2089721" cy="208972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algn="r" defTabSz="457200" rtl="1" eaLnBrk="1" latinLnBrk="0" hangingPunct="1">
            <a:lnSpc>
              <a:spcPct val="90000"/>
            </a:lnSpc>
            <a:spcBef>
              <a:spcPct val="0"/>
            </a:spcBef>
            <a:spcAft>
              <a:spcPct val="35000"/>
            </a:spcAft>
          </a:pPr>
          <a:r>
            <a:rPr lang="he-IL" sz="2200" kern="1200" cap="all" spc="200" dirty="0" smtClean="0">
              <a:solidFill>
                <a:schemeClr val="bg1"/>
              </a:solidFill>
              <a:latin typeface="+mj-lt"/>
              <a:ea typeface="+mj-ea"/>
              <a:cs typeface="+mj-cs"/>
            </a:rPr>
            <a:t>ועדת ערר ירושלים</a:t>
          </a:r>
          <a:endParaRPr lang="en-US" sz="2200" kern="1200" cap="all" spc="200" dirty="0">
            <a:solidFill>
              <a:schemeClr val="bg1"/>
            </a:solidFill>
            <a:latin typeface="+mj-lt"/>
            <a:ea typeface="+mj-ea"/>
            <a:cs typeface="+mj-cs"/>
          </a:endParaRPr>
        </a:p>
      </dsp:txBody>
      <dsp:txXfrm rot="5400000">
        <a:off x="371184" y="522598"/>
        <a:ext cx="1724020" cy="1044861"/>
      </dsp:txXfrm>
    </dsp:sp>
    <dsp:sp modelId="{783D95A6-9310-4553-9DF1-303DF4F8D367}">
      <dsp:nvSpPr>
        <dsp:cNvPr id="0" name=""/>
        <dsp:cNvSpPr/>
      </dsp:nvSpPr>
      <dsp:spPr>
        <a:xfrm rot="5400000">
          <a:off x="7118465" y="168"/>
          <a:ext cx="2089721" cy="208972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algn="r" defTabSz="457200" rtl="1" eaLnBrk="1" latinLnBrk="0" hangingPunct="1">
            <a:lnSpc>
              <a:spcPct val="90000"/>
            </a:lnSpc>
            <a:spcBef>
              <a:spcPct val="0"/>
            </a:spcBef>
            <a:spcAft>
              <a:spcPct val="35000"/>
            </a:spcAft>
          </a:pPr>
          <a:r>
            <a:rPr lang="he-IL" sz="2200" kern="1200" cap="all" spc="200" dirty="0" smtClean="0">
              <a:solidFill>
                <a:schemeClr val="bg1"/>
              </a:solidFill>
              <a:latin typeface="+mj-lt"/>
              <a:ea typeface="+mj-ea"/>
              <a:cs typeface="+mj-cs"/>
            </a:rPr>
            <a:t>ועדת ערר תל אביב</a:t>
          </a:r>
          <a:endParaRPr lang="en-US" sz="2200" kern="1200" cap="all" spc="200" dirty="0">
            <a:solidFill>
              <a:schemeClr val="bg1"/>
            </a:solidFill>
            <a:latin typeface="+mj-lt"/>
            <a:ea typeface="+mj-ea"/>
            <a:cs typeface="+mj-cs"/>
          </a:endParaRPr>
        </a:p>
      </dsp:txBody>
      <dsp:txXfrm rot="-5400000">
        <a:off x="7118466" y="522598"/>
        <a:ext cx="1724020" cy="1044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92BBD-EF25-44F0-A898-975724A72A3D}">
      <dsp:nvSpPr>
        <dsp:cNvPr id="0" name=""/>
        <dsp:cNvSpPr/>
      </dsp:nvSpPr>
      <dsp:spPr>
        <a:xfrm rot="16200000">
          <a:off x="5482" y="168"/>
          <a:ext cx="2089721" cy="208972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algn="r" defTabSz="457200" rtl="1" eaLnBrk="1" latinLnBrk="0" hangingPunct="1">
            <a:lnSpc>
              <a:spcPct val="90000"/>
            </a:lnSpc>
            <a:spcBef>
              <a:spcPct val="0"/>
            </a:spcBef>
            <a:spcAft>
              <a:spcPct val="35000"/>
            </a:spcAft>
          </a:pPr>
          <a:r>
            <a:rPr lang="he-IL" sz="2200" kern="1200" cap="all" spc="200" dirty="0" smtClean="0">
              <a:solidFill>
                <a:schemeClr val="bg1"/>
              </a:solidFill>
              <a:latin typeface="+mj-lt"/>
              <a:ea typeface="+mj-ea"/>
              <a:cs typeface="+mj-cs"/>
            </a:rPr>
            <a:t>ועדת ערר ירושלים</a:t>
          </a:r>
          <a:endParaRPr lang="en-US" sz="2200" kern="1200" cap="all" spc="200" dirty="0">
            <a:solidFill>
              <a:schemeClr val="bg1"/>
            </a:solidFill>
            <a:latin typeface="+mj-lt"/>
            <a:ea typeface="+mj-ea"/>
            <a:cs typeface="+mj-cs"/>
          </a:endParaRPr>
        </a:p>
      </dsp:txBody>
      <dsp:txXfrm rot="5400000">
        <a:off x="371184" y="522598"/>
        <a:ext cx="1724020" cy="1044861"/>
      </dsp:txXfrm>
    </dsp:sp>
    <dsp:sp modelId="{783D95A6-9310-4553-9DF1-303DF4F8D367}">
      <dsp:nvSpPr>
        <dsp:cNvPr id="0" name=""/>
        <dsp:cNvSpPr/>
      </dsp:nvSpPr>
      <dsp:spPr>
        <a:xfrm rot="5400000">
          <a:off x="7118465" y="168"/>
          <a:ext cx="2089721" cy="208972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algn="r" defTabSz="457200" rtl="1" eaLnBrk="1" latinLnBrk="0" hangingPunct="1">
            <a:lnSpc>
              <a:spcPct val="90000"/>
            </a:lnSpc>
            <a:spcBef>
              <a:spcPct val="0"/>
            </a:spcBef>
            <a:spcAft>
              <a:spcPct val="35000"/>
            </a:spcAft>
          </a:pPr>
          <a:r>
            <a:rPr lang="he-IL" sz="2200" kern="1200" cap="all" spc="200" dirty="0" smtClean="0">
              <a:solidFill>
                <a:schemeClr val="bg1"/>
              </a:solidFill>
              <a:latin typeface="+mj-lt"/>
              <a:ea typeface="+mj-ea"/>
              <a:cs typeface="+mj-cs"/>
            </a:rPr>
            <a:t>ועדת ערר תל אביב</a:t>
          </a:r>
          <a:endParaRPr lang="en-US" sz="2200" kern="1200" cap="all" spc="200" dirty="0">
            <a:solidFill>
              <a:schemeClr val="bg1"/>
            </a:solidFill>
            <a:latin typeface="+mj-lt"/>
            <a:ea typeface="+mj-ea"/>
            <a:cs typeface="+mj-cs"/>
          </a:endParaRPr>
        </a:p>
      </dsp:txBody>
      <dsp:txXfrm rot="-5400000">
        <a:off x="7118466" y="522598"/>
        <a:ext cx="1724020" cy="10448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CF34-49EB-4459-B60F-85B628DF4AFF}">
      <dsp:nvSpPr>
        <dsp:cNvPr id="0" name=""/>
        <dsp:cNvSpPr/>
      </dsp:nvSpPr>
      <dsp:spPr>
        <a:xfrm>
          <a:off x="3079176" y="1855599"/>
          <a:ext cx="1196557" cy="11965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he-IL" sz="1800" kern="1200" cap="all" spc="200" dirty="0" smtClean="0">
              <a:solidFill>
                <a:schemeClr val="bg1"/>
              </a:solidFill>
              <a:latin typeface="+mj-lt"/>
              <a:ea typeface="+mj-ea"/>
              <a:cs typeface="+mj-cs"/>
            </a:rPr>
            <a:t>פרויקט פינוי בינוי</a:t>
          </a:r>
          <a:endParaRPr lang="en-US" sz="1800" kern="1200" cap="all" spc="200" dirty="0">
            <a:solidFill>
              <a:schemeClr val="bg1"/>
            </a:solidFill>
            <a:latin typeface="+mj-lt"/>
            <a:ea typeface="+mj-ea"/>
            <a:cs typeface="+mj-cs"/>
          </a:endParaRPr>
        </a:p>
      </dsp:txBody>
      <dsp:txXfrm>
        <a:off x="3137587" y="1914010"/>
        <a:ext cx="1079735" cy="1079735"/>
      </dsp:txXfrm>
    </dsp:sp>
    <dsp:sp modelId="{01DB2186-E133-442B-9CA4-C11482C99C6E}">
      <dsp:nvSpPr>
        <dsp:cNvPr id="0" name=""/>
        <dsp:cNvSpPr/>
      </dsp:nvSpPr>
      <dsp:spPr>
        <a:xfrm rot="16200000">
          <a:off x="3257787" y="1435931"/>
          <a:ext cx="839335" cy="0"/>
        </a:xfrm>
        <a:custGeom>
          <a:avLst/>
          <a:gdLst/>
          <a:ahLst/>
          <a:cxnLst/>
          <a:rect l="0" t="0" r="0" b="0"/>
          <a:pathLst>
            <a:path>
              <a:moveTo>
                <a:pt x="0" y="0"/>
              </a:moveTo>
              <a:lnTo>
                <a:pt x="839335"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9E4119-10EA-4A2E-A500-977C23243782}">
      <dsp:nvSpPr>
        <dsp:cNvPr id="0" name=""/>
        <dsp:cNvSpPr/>
      </dsp:nvSpPr>
      <dsp:spPr>
        <a:xfrm>
          <a:off x="2672600" y="214570"/>
          <a:ext cx="2009709" cy="801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he-IL" sz="1800" kern="1200" cap="all" spc="200" dirty="0" smtClean="0">
              <a:solidFill>
                <a:schemeClr val="bg1"/>
              </a:solidFill>
              <a:latin typeface="+mj-lt"/>
              <a:ea typeface="+mj-ea"/>
              <a:cs typeface="+mj-cs"/>
            </a:rPr>
            <a:t>היזם</a:t>
          </a:r>
        </a:p>
        <a:p>
          <a:pPr lvl="0" algn="ctr" defTabSz="800100">
            <a:lnSpc>
              <a:spcPct val="90000"/>
            </a:lnSpc>
            <a:spcBef>
              <a:spcPct val="0"/>
            </a:spcBef>
            <a:spcAft>
              <a:spcPct val="35000"/>
            </a:spcAft>
          </a:pPr>
          <a:r>
            <a:rPr lang="he-IL" sz="1800" kern="1200" cap="all" spc="200" dirty="0" smtClean="0">
              <a:solidFill>
                <a:schemeClr val="bg1"/>
              </a:solidFill>
              <a:latin typeface="+mj-lt"/>
              <a:ea typeface="+mj-ea"/>
              <a:cs typeface="+mj-cs"/>
            </a:rPr>
            <a:t>מיקסום רווחים</a:t>
          </a:r>
          <a:endParaRPr lang="en-US" sz="1800" kern="1200" cap="all" spc="200" dirty="0">
            <a:solidFill>
              <a:schemeClr val="bg1"/>
            </a:solidFill>
            <a:latin typeface="+mj-lt"/>
            <a:ea typeface="+mj-ea"/>
            <a:cs typeface="+mj-cs"/>
          </a:endParaRPr>
        </a:p>
      </dsp:txBody>
      <dsp:txXfrm>
        <a:off x="2711735" y="253705"/>
        <a:ext cx="1931439" cy="723423"/>
      </dsp:txXfrm>
    </dsp:sp>
    <dsp:sp modelId="{7EC8D3C9-E85A-48BC-9FCD-99CE55068CB2}">
      <dsp:nvSpPr>
        <dsp:cNvPr id="0" name=""/>
        <dsp:cNvSpPr/>
      </dsp:nvSpPr>
      <dsp:spPr>
        <a:xfrm rot="1170360">
          <a:off x="4246671" y="2834896"/>
          <a:ext cx="1012777" cy="0"/>
        </a:xfrm>
        <a:custGeom>
          <a:avLst/>
          <a:gdLst/>
          <a:ahLst/>
          <a:cxnLst/>
          <a:rect l="0" t="0" r="0" b="0"/>
          <a:pathLst>
            <a:path>
              <a:moveTo>
                <a:pt x="0" y="0"/>
              </a:moveTo>
              <a:lnTo>
                <a:pt x="1012777"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7F150D-6FE3-4A2F-B968-980150CA7A17}">
      <dsp:nvSpPr>
        <dsp:cNvPr id="0" name=""/>
        <dsp:cNvSpPr/>
      </dsp:nvSpPr>
      <dsp:spPr>
        <a:xfrm>
          <a:off x="5230385" y="2953281"/>
          <a:ext cx="1976904" cy="801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he-IL" sz="1800" kern="1200" cap="all" spc="200" dirty="0" smtClean="0">
              <a:solidFill>
                <a:schemeClr val="bg1"/>
              </a:solidFill>
              <a:latin typeface="+mj-lt"/>
              <a:ea typeface="+mj-ea"/>
              <a:cs typeface="+mj-cs"/>
            </a:rPr>
            <a:t>מוסדות התכנון תכנון אופטילי</a:t>
          </a:r>
          <a:endParaRPr lang="en-US" sz="1800" kern="1200" cap="all" spc="200" dirty="0">
            <a:solidFill>
              <a:schemeClr val="bg1"/>
            </a:solidFill>
            <a:latin typeface="+mj-lt"/>
            <a:ea typeface="+mj-ea"/>
            <a:cs typeface="+mj-cs"/>
          </a:endParaRPr>
        </a:p>
      </dsp:txBody>
      <dsp:txXfrm>
        <a:off x="5269520" y="2992416"/>
        <a:ext cx="1898634" cy="723423"/>
      </dsp:txXfrm>
    </dsp:sp>
    <dsp:sp modelId="{0BC12223-4837-4C32-BC8B-7627BFECA14D}">
      <dsp:nvSpPr>
        <dsp:cNvPr id="0" name=""/>
        <dsp:cNvSpPr/>
      </dsp:nvSpPr>
      <dsp:spPr>
        <a:xfrm rot="9352476">
          <a:off x="2537598" y="2837555"/>
          <a:ext cx="566311" cy="0"/>
        </a:xfrm>
        <a:custGeom>
          <a:avLst/>
          <a:gdLst/>
          <a:ahLst/>
          <a:cxnLst/>
          <a:rect l="0" t="0" r="0" b="0"/>
          <a:pathLst>
            <a:path>
              <a:moveTo>
                <a:pt x="0" y="0"/>
              </a:moveTo>
              <a:lnTo>
                <a:pt x="566311"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19B4C8-B43E-4A2E-AB0D-4AC19FAB8876}">
      <dsp:nvSpPr>
        <dsp:cNvPr id="0" name=""/>
        <dsp:cNvSpPr/>
      </dsp:nvSpPr>
      <dsp:spPr>
        <a:xfrm>
          <a:off x="636225" y="2953290"/>
          <a:ext cx="2062132" cy="801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he-IL" sz="1800" kern="1200" cap="all" spc="200" dirty="0" smtClean="0">
              <a:solidFill>
                <a:schemeClr val="bg1"/>
              </a:solidFill>
              <a:latin typeface="+mj-lt"/>
              <a:ea typeface="+mj-ea"/>
              <a:cs typeface="+mj-cs"/>
            </a:rPr>
            <a:t>בעלי הזכויות הגדלת התמורה</a:t>
          </a:r>
          <a:endParaRPr lang="en-US" sz="1800" kern="1200" cap="all" spc="200" dirty="0">
            <a:solidFill>
              <a:schemeClr val="bg1"/>
            </a:solidFill>
            <a:latin typeface="+mj-lt"/>
            <a:ea typeface="+mj-ea"/>
            <a:cs typeface="+mj-cs"/>
          </a:endParaRPr>
        </a:p>
      </dsp:txBody>
      <dsp:txXfrm>
        <a:off x="675360" y="2992425"/>
        <a:ext cx="1983862" cy="7234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7/14/2023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7/14/2023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7/14/2023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smtClean="0"/>
              <a:t>היבטים שמאיים בהתחדשות עירונית</a:t>
            </a:r>
            <a:endParaRPr lang="en-US" dirty="0"/>
          </a:p>
        </p:txBody>
      </p:sp>
      <p:sp>
        <p:nvSpPr>
          <p:cNvPr id="4" name="TextBox 3"/>
          <p:cNvSpPr txBox="1"/>
          <p:nvPr/>
        </p:nvSpPr>
        <p:spPr>
          <a:xfrm>
            <a:off x="243840" y="6348549"/>
            <a:ext cx="11504023" cy="383177"/>
          </a:xfrm>
          <a:prstGeom prst="rect">
            <a:avLst/>
          </a:prstGeom>
          <a:noFill/>
        </p:spPr>
        <p:txBody>
          <a:bodyPr wrap="square" rtlCol="0">
            <a:spAutoFit/>
          </a:bodyPr>
          <a:lstStyle/>
          <a:p>
            <a:pPr algn="r" rtl="1"/>
            <a:r>
              <a:rPr lang="he-IL" dirty="0" smtClean="0"/>
              <a:t>עו"ד מורן אטיאס </a:t>
            </a:r>
            <a:r>
              <a:rPr lang="en-IL" dirty="0" smtClean="0"/>
              <a:t>–</a:t>
            </a:r>
            <a:r>
              <a:rPr lang="he-IL" dirty="0" smtClean="0"/>
              <a:t> שמאות מקרקעין                         </a:t>
            </a:r>
            <a:r>
              <a:rPr lang="en-US" dirty="0" smtClean="0"/>
              <a:t>moranatias.r.e@gmail.com</a:t>
            </a:r>
            <a:r>
              <a:rPr lang="he-IL" dirty="0"/>
              <a:t> </a:t>
            </a:r>
            <a:r>
              <a:rPr lang="he-IL" dirty="0" smtClean="0"/>
              <a:t>                              052-3953625        </a:t>
            </a:r>
            <a:endParaRPr lang="en-US" dirty="0"/>
          </a:p>
        </p:txBody>
      </p:sp>
    </p:spTree>
    <p:extLst>
      <p:ext uri="{BB962C8B-B14F-4D97-AF65-F5344CB8AC3E}">
        <p14:creationId xmlns:p14="http://schemas.microsoft.com/office/powerpoint/2010/main" val="2447699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היטל השבחה </a:t>
            </a:r>
            <a:r>
              <a:rPr lang="en-IL" dirty="0"/>
              <a:t>–</a:t>
            </a:r>
            <a:r>
              <a:rPr lang="he-IL" dirty="0"/>
              <a:t> תמ"א 38</a:t>
            </a:r>
            <a:br>
              <a:rPr lang="he-IL" dirty="0"/>
            </a:br>
            <a:r>
              <a:rPr lang="he-IL" dirty="0"/>
              <a:t>מימוש בדרך של </a:t>
            </a:r>
            <a:r>
              <a:rPr lang="he-IL" dirty="0" smtClean="0"/>
              <a:t>היתר בניה</a:t>
            </a:r>
            <a:endParaRPr lang="en-US" dirty="0"/>
          </a:p>
        </p:txBody>
      </p:sp>
      <p:sp>
        <p:nvSpPr>
          <p:cNvPr id="3" name="Content Placeholder 2"/>
          <p:cNvSpPr>
            <a:spLocks noGrp="1"/>
          </p:cNvSpPr>
          <p:nvPr>
            <p:ph idx="1"/>
          </p:nvPr>
        </p:nvSpPr>
        <p:spPr/>
        <p:txBody>
          <a:bodyPr>
            <a:normAutofit/>
          </a:bodyPr>
          <a:lstStyle/>
          <a:p>
            <a:pPr marL="0" indent="0" algn="r" rtl="1">
              <a:buNone/>
            </a:pPr>
            <a:r>
              <a:rPr lang="he-IL" sz="2000" cap="all" spc="200" dirty="0">
                <a:solidFill>
                  <a:srgbClr val="262626"/>
                </a:solidFill>
                <a:latin typeface="+mj-lt"/>
                <a:ea typeface="+mj-ea"/>
                <a:cs typeface="+mj-cs"/>
              </a:rPr>
              <a:t>ביום 21.6.2023 ניתן פסק דין בבית המשפט המחוזי בתל אביב בשבתו כבית משפט לעניינים מנהליים בעניין אופן חישוב הפטור לזכויות תמ"א 38 בפרויקט הריסה ובניה כאשר נוספו זכויות מכוח תכנון מפורט-</a:t>
            </a:r>
            <a:endParaRPr lang="en-US" sz="2000" cap="all" spc="200" dirty="0">
              <a:solidFill>
                <a:srgbClr val="262626"/>
              </a:solidFill>
              <a:latin typeface="+mj-lt"/>
              <a:ea typeface="+mj-ea"/>
              <a:cs typeface="+mj-cs"/>
            </a:endParaRPr>
          </a:p>
        </p:txBody>
      </p:sp>
      <p:pic>
        <p:nvPicPr>
          <p:cNvPr id="4" name="Picture 3"/>
          <p:cNvPicPr>
            <a:picLocks noChangeAspect="1"/>
          </p:cNvPicPr>
          <p:nvPr/>
        </p:nvPicPr>
        <p:blipFill>
          <a:blip r:embed="rId2"/>
          <a:stretch>
            <a:fillRect/>
          </a:stretch>
        </p:blipFill>
        <p:spPr>
          <a:xfrm>
            <a:off x="2433951" y="3765776"/>
            <a:ext cx="4713610" cy="2722110"/>
          </a:xfrm>
          <a:prstGeom prst="rect">
            <a:avLst/>
          </a:prstGeom>
        </p:spPr>
      </p:pic>
    </p:spTree>
    <p:extLst>
      <p:ext uri="{BB962C8B-B14F-4D97-AF65-F5344CB8AC3E}">
        <p14:creationId xmlns:p14="http://schemas.microsoft.com/office/powerpoint/2010/main" val="2293101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he-IL" dirty="0" smtClean="0"/>
              <a:t>תקן מס' 21.1  </a:t>
            </a:r>
            <a:br>
              <a:rPr lang="he-IL" dirty="0" smtClean="0"/>
            </a:br>
            <a:r>
              <a:rPr lang="he-IL" dirty="0" smtClean="0"/>
              <a:t>בדיקה שמאית כלכלית לתכנית פינוי בינוי</a:t>
            </a:r>
            <a:endParaRPr lang="en-US" dirty="0"/>
          </a:p>
        </p:txBody>
      </p:sp>
      <p:sp>
        <p:nvSpPr>
          <p:cNvPr id="3" name="Content Placeholder 2"/>
          <p:cNvSpPr>
            <a:spLocks noGrp="1"/>
          </p:cNvSpPr>
          <p:nvPr>
            <p:ph idx="1"/>
          </p:nvPr>
        </p:nvSpPr>
        <p:spPr>
          <a:xfrm>
            <a:off x="4153698" y="2333244"/>
            <a:ext cx="7729728" cy="3101983"/>
          </a:xfrm>
        </p:spPr>
        <p:txBody>
          <a:bodyPr/>
          <a:lstStyle/>
          <a:p>
            <a:pPr marL="0" indent="0" algn="r" rtl="1">
              <a:buNone/>
            </a:pPr>
            <a:r>
              <a:rPr lang="he-IL" sz="2000" b="1" cap="all" spc="200" dirty="0">
                <a:solidFill>
                  <a:srgbClr val="262626"/>
                </a:solidFill>
                <a:latin typeface="+mj-lt"/>
                <a:ea typeface="+mj-ea"/>
                <a:cs typeface="+mj-cs"/>
              </a:rPr>
              <a:t>מטרת התקן </a:t>
            </a:r>
            <a:endParaRPr lang="he-IL" sz="2000" b="1" cap="all" spc="200" dirty="0">
              <a:solidFill>
                <a:srgbClr val="262626"/>
              </a:solidFill>
              <a:latin typeface="+mj-lt"/>
              <a:ea typeface="+mj-ea"/>
              <a:cs typeface="+mj-cs"/>
            </a:endParaRPr>
          </a:p>
          <a:p>
            <a:pPr marL="0" indent="0" algn="r" rtl="1">
              <a:buNone/>
            </a:pPr>
            <a:r>
              <a:rPr lang="he-IL" sz="2000" cap="all" spc="200" dirty="0">
                <a:solidFill>
                  <a:srgbClr val="262626"/>
                </a:solidFill>
                <a:latin typeface="+mj-lt"/>
                <a:ea typeface="+mj-ea"/>
                <a:cs typeface="+mj-cs"/>
              </a:rPr>
              <a:t>"</a:t>
            </a:r>
            <a:r>
              <a:rPr lang="he-IL" sz="2000" cap="all" spc="200" dirty="0">
                <a:solidFill>
                  <a:srgbClr val="262626"/>
                </a:solidFill>
                <a:latin typeface="+mj-lt"/>
                <a:ea typeface="+mj-ea"/>
                <a:cs typeface="+mj-cs"/>
              </a:rPr>
              <a:t>קביעת רמת פירוט מיזערית והנחיות מקצועיות </a:t>
            </a:r>
            <a:endParaRPr lang="he-IL" sz="2000" cap="all" spc="200" dirty="0" smtClean="0">
              <a:solidFill>
                <a:srgbClr val="262626"/>
              </a:solidFill>
              <a:latin typeface="+mj-lt"/>
              <a:ea typeface="+mj-ea"/>
              <a:cs typeface="+mj-cs"/>
            </a:endParaRPr>
          </a:p>
          <a:p>
            <a:pPr marL="0" indent="0" algn="r" rtl="1">
              <a:buNone/>
            </a:pPr>
            <a:r>
              <a:rPr lang="he-IL" sz="2000" cap="all" spc="200" dirty="0" smtClean="0">
                <a:solidFill>
                  <a:srgbClr val="262626"/>
                </a:solidFill>
                <a:latin typeface="+mj-lt"/>
                <a:ea typeface="+mj-ea"/>
                <a:cs typeface="+mj-cs"/>
              </a:rPr>
              <a:t>בשומות מקרקעין, המבוצעות </a:t>
            </a:r>
            <a:r>
              <a:rPr lang="he-IL" sz="2000" cap="all" spc="200" dirty="0">
                <a:solidFill>
                  <a:srgbClr val="262626"/>
                </a:solidFill>
                <a:latin typeface="+mj-lt"/>
                <a:ea typeface="+mj-ea"/>
                <a:cs typeface="+mj-cs"/>
              </a:rPr>
              <a:t>לצורך </a:t>
            </a:r>
            <a:r>
              <a:rPr lang="he-IL" sz="2000" cap="all" spc="200" dirty="0">
                <a:solidFill>
                  <a:srgbClr val="262626"/>
                </a:solidFill>
                <a:latin typeface="+mj-lt"/>
                <a:ea typeface="+mj-ea"/>
                <a:cs typeface="+mj-cs"/>
              </a:rPr>
              <a:t>בדיקה </a:t>
            </a:r>
            <a:endParaRPr lang="he-IL" sz="2000" cap="all" spc="200" dirty="0" smtClean="0">
              <a:solidFill>
                <a:srgbClr val="262626"/>
              </a:solidFill>
              <a:latin typeface="+mj-lt"/>
              <a:ea typeface="+mj-ea"/>
              <a:cs typeface="+mj-cs"/>
            </a:endParaRPr>
          </a:p>
          <a:p>
            <a:pPr marL="0" indent="0" algn="r" rtl="1">
              <a:buNone/>
            </a:pPr>
            <a:r>
              <a:rPr lang="he-IL" sz="2000" cap="all" spc="200" dirty="0" smtClean="0">
                <a:solidFill>
                  <a:srgbClr val="262626"/>
                </a:solidFill>
                <a:latin typeface="+mj-lt"/>
                <a:ea typeface="+mj-ea"/>
                <a:cs typeface="+mj-cs"/>
              </a:rPr>
              <a:t>שמאית </a:t>
            </a:r>
            <a:r>
              <a:rPr lang="he-IL" sz="2000" cap="all" spc="200" dirty="0">
                <a:solidFill>
                  <a:srgbClr val="262626"/>
                </a:solidFill>
                <a:latin typeface="+mj-lt"/>
                <a:ea typeface="+mj-ea"/>
                <a:cs typeface="+mj-cs"/>
              </a:rPr>
              <a:t>כלכלית לתכנית פינוי בינוי</a:t>
            </a:r>
            <a:r>
              <a:rPr lang="he-IL" sz="2000" cap="all" spc="200" dirty="0">
                <a:solidFill>
                  <a:srgbClr val="262626"/>
                </a:solidFill>
                <a:latin typeface="+mj-lt"/>
                <a:ea typeface="+mj-ea"/>
                <a:cs typeface="+mj-cs"/>
              </a:rPr>
              <a:t>." </a:t>
            </a:r>
          </a:p>
          <a:p>
            <a:pPr marL="0" indent="0" algn="r" rtl="1">
              <a:buNone/>
            </a:pPr>
            <a:endParaRPr lang="he-IL" dirty="0"/>
          </a:p>
          <a:p>
            <a:pPr marL="0" indent="0" algn="r" rtl="1">
              <a:buNone/>
            </a:pPr>
            <a:endParaRPr lang="he-IL" dirty="0" smtClean="0"/>
          </a:p>
          <a:p>
            <a:pPr marL="0" indent="0" algn="r" rtl="1">
              <a:buNone/>
            </a:pPr>
            <a:endParaRPr lang="en-US" dirty="0"/>
          </a:p>
        </p:txBody>
      </p:sp>
      <p:graphicFrame>
        <p:nvGraphicFramePr>
          <p:cNvPr id="4" name="Diagram 3"/>
          <p:cNvGraphicFramePr/>
          <p:nvPr>
            <p:extLst>
              <p:ext uri="{D42A27DB-BD31-4B8C-83A1-F6EECF244321}">
                <p14:modId xmlns:p14="http://schemas.microsoft.com/office/powerpoint/2010/main" val="3160080963"/>
              </p:ext>
            </p:extLst>
          </p:nvPr>
        </p:nvGraphicFramePr>
        <p:xfrm>
          <a:off x="455749" y="2447108"/>
          <a:ext cx="7312297" cy="3988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4510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תקן מס' 21.1  </a:t>
            </a:r>
            <a:br>
              <a:rPr lang="he-IL" dirty="0"/>
            </a:br>
            <a:r>
              <a:rPr lang="he-IL" dirty="0"/>
              <a:t>בדיקה שמאית כלכלית לתכנית פינוי בינוי</a:t>
            </a:r>
            <a:endParaRPr lang="en-US" dirty="0"/>
          </a:p>
        </p:txBody>
      </p:sp>
      <p:sp>
        <p:nvSpPr>
          <p:cNvPr id="3" name="Content Placeholder 2"/>
          <p:cNvSpPr>
            <a:spLocks noGrp="1"/>
          </p:cNvSpPr>
          <p:nvPr>
            <p:ph idx="1"/>
          </p:nvPr>
        </p:nvSpPr>
        <p:spPr/>
        <p:txBody>
          <a:bodyPr/>
          <a:lstStyle/>
          <a:p>
            <a:pPr marL="0" indent="0" algn="r" rtl="1">
              <a:buNone/>
            </a:pPr>
            <a:r>
              <a:rPr lang="he-IL" sz="2000" cap="all" spc="200" dirty="0">
                <a:solidFill>
                  <a:srgbClr val="262626"/>
                </a:solidFill>
                <a:latin typeface="+mj-lt"/>
                <a:ea typeface="+mj-ea"/>
                <a:cs typeface="+mj-cs"/>
              </a:rPr>
              <a:t>התקן מס' 21.1 מחולק ל-3 חלקים:</a:t>
            </a:r>
          </a:p>
          <a:p>
            <a:pPr algn="just" rtl="1"/>
            <a:r>
              <a:rPr lang="he-IL" sz="2000" cap="all" spc="200" dirty="0">
                <a:solidFill>
                  <a:srgbClr val="262626"/>
                </a:solidFill>
                <a:latin typeface="+mj-lt"/>
                <a:ea typeface="+mj-ea"/>
                <a:cs typeface="+mj-cs"/>
              </a:rPr>
              <a:t>חלק א' - שומת מקרקעין לצורך בדיקת כדאיות כלכלית לתכנית מוצעת לפינוי בינוי.</a:t>
            </a:r>
            <a:endParaRPr lang="en-US" sz="2000" cap="all" spc="200" dirty="0">
              <a:solidFill>
                <a:srgbClr val="262626"/>
              </a:solidFill>
              <a:latin typeface="+mj-lt"/>
              <a:ea typeface="+mj-ea"/>
              <a:cs typeface="+mj-cs"/>
            </a:endParaRPr>
          </a:p>
          <a:p>
            <a:pPr algn="just" rtl="1"/>
            <a:r>
              <a:rPr lang="he-IL" sz="2000" cap="all" spc="200" dirty="0">
                <a:solidFill>
                  <a:srgbClr val="262626"/>
                </a:solidFill>
                <a:latin typeface="+mj-lt"/>
                <a:ea typeface="+mj-ea"/>
                <a:cs typeface="+mj-cs"/>
              </a:rPr>
              <a:t>חלק ב'- שומת מקרקעין לצורך בדירת התמורה לבעלי דירות אופייניות בעסקת פינוי </a:t>
            </a:r>
            <a:r>
              <a:rPr lang="he-IL" sz="2000" cap="all" spc="200" dirty="0">
                <a:solidFill>
                  <a:srgbClr val="262626"/>
                </a:solidFill>
                <a:latin typeface="+mj-lt"/>
                <a:ea typeface="+mj-ea"/>
                <a:cs typeface="+mj-cs"/>
              </a:rPr>
              <a:t>בינוי.</a:t>
            </a:r>
          </a:p>
          <a:p>
            <a:pPr algn="just" rtl="1"/>
            <a:r>
              <a:rPr lang="he-IL" sz="2000" cap="all" spc="200" dirty="0">
                <a:solidFill>
                  <a:srgbClr val="262626"/>
                </a:solidFill>
                <a:latin typeface="+mj-lt"/>
                <a:ea typeface="+mj-ea"/>
                <a:cs typeface="+mj-cs"/>
              </a:rPr>
              <a:t>חלק </a:t>
            </a:r>
            <a:r>
              <a:rPr lang="he-IL" sz="2000" cap="all" spc="200" dirty="0">
                <a:solidFill>
                  <a:srgbClr val="262626"/>
                </a:solidFill>
                <a:latin typeface="+mj-lt"/>
                <a:ea typeface="+mj-ea"/>
                <a:cs typeface="+mj-cs"/>
              </a:rPr>
              <a:t>ג'- שומת מקרקעין הנערכת לצורך בדיקת הכדאיות הכלכלית של התמורה בגין דירה מסוימת במקבץ פינוי </a:t>
            </a:r>
            <a:r>
              <a:rPr lang="he-IL" sz="2000" cap="all" spc="200" dirty="0">
                <a:solidFill>
                  <a:srgbClr val="262626"/>
                </a:solidFill>
                <a:latin typeface="+mj-lt"/>
                <a:ea typeface="+mj-ea"/>
                <a:cs typeface="+mj-cs"/>
              </a:rPr>
              <a:t>בינוי.</a:t>
            </a:r>
          </a:p>
          <a:p>
            <a:pPr marL="0" indent="0" algn="r" rtl="1">
              <a:buNone/>
            </a:pPr>
            <a:endParaRPr lang="en-US" dirty="0"/>
          </a:p>
        </p:txBody>
      </p:sp>
    </p:spTree>
    <p:extLst>
      <p:ext uri="{BB962C8B-B14F-4D97-AF65-F5344CB8AC3E}">
        <p14:creationId xmlns:p14="http://schemas.microsoft.com/office/powerpoint/2010/main" val="2212449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he-IL" dirty="0" smtClean="0"/>
              <a:t>היטל השבחה </a:t>
            </a:r>
            <a:r>
              <a:rPr lang="en-IL" dirty="0" smtClean="0"/>
              <a:t>–</a:t>
            </a:r>
            <a:r>
              <a:rPr lang="he-IL" dirty="0" smtClean="0"/>
              <a:t> פינוי בינוי</a:t>
            </a:r>
            <a:endParaRPr lang="en-US" dirty="0"/>
          </a:p>
        </p:txBody>
      </p:sp>
      <p:pic>
        <p:nvPicPr>
          <p:cNvPr id="4" name="Content Placeholder 3"/>
          <p:cNvPicPr>
            <a:picLocks noGrp="1" noChangeAspect="1"/>
          </p:cNvPicPr>
          <p:nvPr>
            <p:ph idx="1"/>
          </p:nvPr>
        </p:nvPicPr>
        <p:blipFill>
          <a:blip r:embed="rId2"/>
          <a:stretch>
            <a:fillRect/>
          </a:stretch>
        </p:blipFill>
        <p:spPr>
          <a:xfrm rot="5400000">
            <a:off x="-205944" y="3279207"/>
            <a:ext cx="4067866" cy="2577839"/>
          </a:xfrm>
          <a:prstGeom prst="rect">
            <a:avLst/>
          </a:prstGeom>
        </p:spPr>
      </p:pic>
      <p:sp>
        <p:nvSpPr>
          <p:cNvPr id="5" name="TextBox 4"/>
          <p:cNvSpPr txBox="1"/>
          <p:nvPr/>
        </p:nvSpPr>
        <p:spPr>
          <a:xfrm>
            <a:off x="3596641" y="2403566"/>
            <a:ext cx="7410994" cy="3785652"/>
          </a:xfrm>
          <a:prstGeom prst="rect">
            <a:avLst/>
          </a:prstGeom>
          <a:noFill/>
        </p:spPr>
        <p:txBody>
          <a:bodyPr wrap="square" rtlCol="0">
            <a:spAutoFit/>
          </a:bodyPr>
          <a:lstStyle/>
          <a:p>
            <a:pPr algn="r"/>
            <a:r>
              <a:rPr lang="he-IL" sz="2000" cap="all" spc="200" dirty="0">
                <a:solidFill>
                  <a:srgbClr val="262626"/>
                </a:solidFill>
                <a:latin typeface="+mj-lt"/>
                <a:ea typeface="+mj-ea"/>
                <a:cs typeface="+mj-cs"/>
              </a:rPr>
              <a:t>ביום 30.3.2022 אישרה מועצת העיר ירושלים מפת אזורי היטל השבחה לפרויקטים של פינוי בינוי לחמש שנים. בהתאם להחלטה, ברוב השכונות יחול פטור מהיטל השבחה בתכניות פינוי בינוי וביתר השכונות יחול היטל השבחה מופחת בשיעור של 25% במקום 50%.</a:t>
            </a:r>
          </a:p>
          <a:p>
            <a:pPr algn="r"/>
            <a:endParaRPr lang="he-IL" sz="2000" cap="all" spc="200" dirty="0">
              <a:solidFill>
                <a:srgbClr val="262626"/>
              </a:solidFill>
              <a:latin typeface="+mj-lt"/>
              <a:ea typeface="+mj-ea"/>
              <a:cs typeface="+mj-cs"/>
            </a:endParaRPr>
          </a:p>
          <a:p>
            <a:pPr algn="r"/>
            <a:r>
              <a:rPr lang="he-IL" sz="2000" cap="all" spc="200" dirty="0">
                <a:solidFill>
                  <a:srgbClr val="262626"/>
                </a:solidFill>
                <a:latin typeface="+mj-lt"/>
                <a:ea typeface="+mj-ea"/>
                <a:cs typeface="+mj-cs"/>
              </a:rPr>
              <a:t>מדובר בהחלטה משמעותית שאמורה לייצר ודאות מסוימת ליזמים,  ולאפשר מרווח בתכנון העירוני ומרווח ברווח היזמי.</a:t>
            </a:r>
          </a:p>
          <a:p>
            <a:pPr algn="r"/>
            <a:endParaRPr lang="he-IL" sz="2000" cap="all" spc="200" dirty="0">
              <a:solidFill>
                <a:srgbClr val="262626"/>
              </a:solidFill>
              <a:latin typeface="+mj-lt"/>
              <a:ea typeface="+mj-ea"/>
              <a:cs typeface="+mj-cs"/>
            </a:endParaRPr>
          </a:p>
          <a:p>
            <a:pPr algn="r"/>
            <a:r>
              <a:rPr lang="he-IL" sz="2000" cap="all" spc="200" dirty="0">
                <a:solidFill>
                  <a:srgbClr val="262626"/>
                </a:solidFill>
                <a:latin typeface="+mj-lt"/>
                <a:ea typeface="+mj-ea"/>
                <a:cs typeface="+mj-cs"/>
              </a:rPr>
              <a:t>בעניין זה התקבלה לאחרונה החלטת ועדת ערר ירושלים לפיה לא חלה השבחה בגין תכנית פינוי בינוי, בין היתר כי הוועדה המקומית הפסיקה לגבות היטל השבחה</a:t>
            </a:r>
            <a:endParaRPr lang="en-US" sz="2000" cap="all" spc="200" dirty="0">
              <a:solidFill>
                <a:srgbClr val="262626"/>
              </a:solidFill>
              <a:latin typeface="+mj-lt"/>
              <a:ea typeface="+mj-ea"/>
              <a:cs typeface="+mj-cs"/>
            </a:endParaRPr>
          </a:p>
        </p:txBody>
      </p:sp>
    </p:spTree>
    <p:extLst>
      <p:ext uri="{BB962C8B-B14F-4D97-AF65-F5344CB8AC3E}">
        <p14:creationId xmlns:p14="http://schemas.microsoft.com/office/powerpoint/2010/main" val="2069013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היטל השבחה </a:t>
            </a:r>
            <a:r>
              <a:rPr lang="en-IL" dirty="0"/>
              <a:t>–</a:t>
            </a:r>
            <a:r>
              <a:rPr lang="he-IL" dirty="0"/>
              <a:t> פינוי בינוי</a:t>
            </a:r>
            <a:endParaRPr lang="en-US" dirty="0"/>
          </a:p>
        </p:txBody>
      </p:sp>
      <p:sp>
        <p:nvSpPr>
          <p:cNvPr id="3" name="Content Placeholder 2"/>
          <p:cNvSpPr>
            <a:spLocks noGrp="1"/>
          </p:cNvSpPr>
          <p:nvPr>
            <p:ph idx="1"/>
          </p:nvPr>
        </p:nvSpPr>
        <p:spPr>
          <a:xfrm>
            <a:off x="905691" y="2638044"/>
            <a:ext cx="9649098" cy="3867259"/>
          </a:xfrm>
        </p:spPr>
        <p:txBody>
          <a:bodyPr>
            <a:normAutofit fontScale="85000" lnSpcReduction="10000"/>
          </a:bodyPr>
          <a:lstStyle/>
          <a:p>
            <a:pPr marL="0" indent="0" algn="r" rtl="1">
              <a:buNone/>
            </a:pPr>
            <a:r>
              <a:rPr lang="he-IL" sz="2000" cap="all" spc="200" dirty="0">
                <a:solidFill>
                  <a:srgbClr val="262626"/>
                </a:solidFill>
                <a:latin typeface="+mj-lt"/>
                <a:ea typeface="+mj-ea"/>
                <a:cs typeface="+mj-cs"/>
              </a:rPr>
              <a:t>הפסיקה העדכנית המהותית לעניין החיוב בהיטל השבחה בפרויקטים של פינוי בינוי היא:</a:t>
            </a:r>
          </a:p>
          <a:p>
            <a:pPr algn="just" rtl="1"/>
            <a:r>
              <a:rPr lang="he-IL" sz="2000" cap="all" spc="200" dirty="0">
                <a:solidFill>
                  <a:srgbClr val="262626"/>
                </a:solidFill>
                <a:latin typeface="+mj-lt"/>
                <a:ea typeface="+mj-ea"/>
                <a:cs typeface="+mj-cs"/>
              </a:rPr>
              <a:t> </a:t>
            </a:r>
            <a:r>
              <a:rPr lang="he-IL" sz="2000" b="1" cap="all" spc="200" dirty="0">
                <a:solidFill>
                  <a:srgbClr val="262626"/>
                </a:solidFill>
                <a:latin typeface="+mj-lt"/>
                <a:ea typeface="+mj-ea"/>
                <a:cs typeface="+mj-cs"/>
              </a:rPr>
              <a:t>עמ"נ (ת"א) 52383-10-20 הוועדה המקומית לתכנון ובנייה תל אביב נ' אשדר חברה לבניה בע"מ ואח</a:t>
            </a:r>
            <a:r>
              <a:rPr lang="he-IL" sz="2000" b="1" cap="all" spc="200" dirty="0">
                <a:solidFill>
                  <a:srgbClr val="262626"/>
                </a:solidFill>
                <a:latin typeface="+mj-lt"/>
                <a:ea typeface="+mj-ea"/>
                <a:cs typeface="+mj-cs"/>
              </a:rPr>
              <a:t>'</a:t>
            </a:r>
            <a:r>
              <a:rPr lang="he-IL" sz="2000" cap="all" spc="200" dirty="0">
                <a:solidFill>
                  <a:srgbClr val="262626"/>
                </a:solidFill>
                <a:latin typeface="+mj-lt"/>
                <a:ea typeface="+mj-ea"/>
                <a:cs typeface="+mj-cs"/>
              </a:rPr>
              <a:t>- </a:t>
            </a:r>
            <a:r>
              <a:rPr lang="he-IL" sz="2000" cap="all" spc="200" dirty="0">
                <a:solidFill>
                  <a:srgbClr val="262626"/>
                </a:solidFill>
                <a:latin typeface="+mj-lt"/>
                <a:ea typeface="+mj-ea"/>
                <a:cs typeface="+mj-cs"/>
              </a:rPr>
              <a:t>בפסק הדין נקבע כי בבחינת ההשבחה בתכנית פינוי בינוי יש להעריך את שווים של המקרקעין בשוק החופשי לפני אישור התכנית המשביחה ולאחריה וכי הערכת השווי תיעשה בהתאם למבחן אוניברסלי המניח שוק משוכלל שבו קונה סביר מוכן לשלם תמורה המשקפת את הערך האובייקטיבי של המקרקעין בנקודת הזמן הנתונה.</a:t>
            </a:r>
          </a:p>
          <a:p>
            <a:pPr algn="just" rtl="1"/>
            <a:r>
              <a:rPr lang="he-IL" sz="2000" cap="all" spc="200" dirty="0">
                <a:solidFill>
                  <a:srgbClr val="262626"/>
                </a:solidFill>
                <a:latin typeface="+mj-lt"/>
                <a:ea typeface="+mj-ea"/>
                <a:cs typeface="+mj-cs"/>
              </a:rPr>
              <a:t>ב</a:t>
            </a:r>
            <a:r>
              <a:rPr lang="he-IL" sz="2000" b="1" cap="all" spc="200" dirty="0">
                <a:solidFill>
                  <a:srgbClr val="262626"/>
                </a:solidFill>
                <a:latin typeface="+mj-lt"/>
                <a:ea typeface="+mj-ea"/>
                <a:cs typeface="+mj-cs"/>
              </a:rPr>
              <a:t>ערר 7053/16 אמנון סלונימסקי נ' ועדה מקומית לתכנון ובניה פתח תקווה </a:t>
            </a:r>
            <a:r>
              <a:rPr lang="he-IL" sz="2000" cap="all" spc="200" dirty="0">
                <a:solidFill>
                  <a:srgbClr val="262626"/>
                </a:solidFill>
                <a:latin typeface="+mj-lt"/>
                <a:ea typeface="+mj-ea"/>
                <a:cs typeface="+mj-cs"/>
              </a:rPr>
              <a:t>קבעה ועדת הערר כי מועד מימוש הזכויות בעסקת קומבינציה הוא מועד אישור התכנית. </a:t>
            </a:r>
            <a:r>
              <a:rPr lang="he-IL" sz="2000" cap="all" spc="200" dirty="0">
                <a:solidFill>
                  <a:srgbClr val="262626"/>
                </a:solidFill>
                <a:latin typeface="+mj-lt"/>
                <a:ea typeface="+mj-ea"/>
                <a:cs typeface="+mj-cs"/>
              </a:rPr>
              <a:t>המשמעות היא כי הפטור לממ"ד לא יחול בגין דירות היזם שנמכר בעסקת קומבינציה. שכן עפ"י </a:t>
            </a:r>
            <a:r>
              <a:rPr lang="he-IL" sz="2000" b="1" cap="all" spc="200" dirty="0">
                <a:solidFill>
                  <a:srgbClr val="262626"/>
                </a:solidFill>
                <a:latin typeface="+mj-lt"/>
                <a:ea typeface="+mj-ea"/>
                <a:cs typeface="+mj-cs"/>
              </a:rPr>
              <a:t>ערר </a:t>
            </a:r>
            <a:r>
              <a:rPr lang="he-IL" sz="2000" b="1" cap="all" spc="200" dirty="0">
                <a:solidFill>
                  <a:srgbClr val="262626"/>
                </a:solidFill>
                <a:latin typeface="+mj-lt"/>
                <a:ea typeface="+mj-ea"/>
                <a:cs typeface="+mj-cs"/>
              </a:rPr>
              <a:t>(י-ם) 417/11 חשדר מגדלי שליטה בע"מ נ' ועדה מקומית לתכנון ובניה ירושלים</a:t>
            </a:r>
            <a:r>
              <a:rPr lang="he-IL" sz="2000" cap="all" spc="200" dirty="0">
                <a:solidFill>
                  <a:srgbClr val="262626"/>
                </a:solidFill>
                <a:latin typeface="+mj-lt"/>
                <a:ea typeface="+mj-ea"/>
                <a:cs typeface="+mj-cs"/>
              </a:rPr>
              <a:t> נקבע כי הפטור לממ"ד, מכח סעיף 19(ב)(9) לתוספת השלישית לחוק התכנון והבניה, חל רק כאשר מדובר במימוש בדרך של היתר בניה והוא אינו חל במימוש בדרך של מכר. הסכם הפינוי </a:t>
            </a:r>
            <a:r>
              <a:rPr lang="he-IL" sz="2000" cap="all" spc="200" dirty="0">
                <a:solidFill>
                  <a:srgbClr val="262626"/>
                </a:solidFill>
                <a:latin typeface="+mj-lt"/>
                <a:ea typeface="+mj-ea"/>
                <a:cs typeface="+mj-cs"/>
              </a:rPr>
              <a:t>בינוי, המהווה סוג של עסקת קומבינציה, מהווה </a:t>
            </a:r>
            <a:r>
              <a:rPr lang="he-IL" sz="2000" cap="all" spc="200" dirty="0">
                <a:solidFill>
                  <a:srgbClr val="262626"/>
                </a:solidFill>
                <a:latin typeface="+mj-lt"/>
                <a:ea typeface="+mj-ea"/>
                <a:cs typeface="+mj-cs"/>
              </a:rPr>
              <a:t>מימוש זכויות קודם במכר.</a:t>
            </a:r>
            <a:endParaRPr lang="en-US" sz="2000" cap="all" spc="200" dirty="0">
              <a:solidFill>
                <a:srgbClr val="262626"/>
              </a:solidFill>
              <a:latin typeface="+mj-lt"/>
              <a:ea typeface="+mj-ea"/>
              <a:cs typeface="+mj-cs"/>
            </a:endParaRPr>
          </a:p>
          <a:p>
            <a:pPr algn="just" rtl="1"/>
            <a:endParaRPr lang="he-IL" dirty="0" smtClean="0"/>
          </a:p>
          <a:p>
            <a:pPr algn="just" rtl="1"/>
            <a:endParaRPr lang="en-US" dirty="0"/>
          </a:p>
        </p:txBody>
      </p:sp>
    </p:spTree>
    <p:extLst>
      <p:ext uri="{BB962C8B-B14F-4D97-AF65-F5344CB8AC3E}">
        <p14:creationId xmlns:p14="http://schemas.microsoft.com/office/powerpoint/2010/main" val="2652283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508" y="2993789"/>
            <a:ext cx="7729728" cy="1188720"/>
          </a:xfrm>
        </p:spPr>
        <p:txBody>
          <a:bodyPr/>
          <a:lstStyle/>
          <a:p>
            <a:r>
              <a:rPr lang="he-IL" dirty="0" smtClean="0"/>
              <a:t>תודה על ההקשבה </a:t>
            </a:r>
            <a:endParaRPr lang="en-US" dirty="0"/>
          </a:p>
        </p:txBody>
      </p:sp>
      <p:sp>
        <p:nvSpPr>
          <p:cNvPr id="4" name="Rectangle 3"/>
          <p:cNvSpPr/>
          <p:nvPr/>
        </p:nvSpPr>
        <p:spPr>
          <a:xfrm>
            <a:off x="387531" y="6362840"/>
            <a:ext cx="11416938" cy="369332"/>
          </a:xfrm>
          <a:prstGeom prst="rect">
            <a:avLst/>
          </a:prstGeom>
        </p:spPr>
        <p:txBody>
          <a:bodyPr wrap="square">
            <a:spAutoFit/>
          </a:bodyPr>
          <a:lstStyle/>
          <a:p>
            <a:pPr algn="r" rtl="1"/>
            <a:r>
              <a:rPr lang="he-IL" dirty="0"/>
              <a:t>עו"ד מורן אטיאס </a:t>
            </a:r>
            <a:r>
              <a:rPr lang="en-IL" dirty="0"/>
              <a:t>–</a:t>
            </a:r>
            <a:r>
              <a:rPr lang="he-IL" dirty="0"/>
              <a:t> שמאות מקרקעין                         </a:t>
            </a:r>
            <a:r>
              <a:rPr lang="en-US" dirty="0"/>
              <a:t>moranatias.r.e@gmail.com</a:t>
            </a:r>
            <a:r>
              <a:rPr lang="he-IL" dirty="0"/>
              <a:t>                               052-3953625        </a:t>
            </a:r>
            <a:endParaRPr lang="en-US" dirty="0"/>
          </a:p>
        </p:txBody>
      </p:sp>
    </p:spTree>
    <p:extLst>
      <p:ext uri="{BB962C8B-B14F-4D97-AF65-F5344CB8AC3E}">
        <p14:creationId xmlns:p14="http://schemas.microsoft.com/office/powerpoint/2010/main" val="580635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מסלולים עיקריים בהתחדשות עירונית</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10103531"/>
              </p:ext>
            </p:extLst>
          </p:nvPr>
        </p:nvGraphicFramePr>
        <p:xfrm>
          <a:off x="2230438" y="2638425"/>
          <a:ext cx="8916533"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85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1"/>
            <a:ext cx="7729728" cy="4512999"/>
          </a:xfrm>
        </p:spPr>
        <p:txBody>
          <a:bodyPr>
            <a:normAutofit/>
          </a:bodyPr>
          <a:lstStyle/>
          <a:p>
            <a:pPr algn="r"/>
            <a:r>
              <a:rPr lang="he-IL" dirty="0" smtClean="0"/>
              <a:t>תכליתה של תמ"א 38 חיזוק מבנים על מנת להתמודד עם הסיכון להתרחשות רעידת אדמה. התמריצים והזכויות מכוחה מהווים תמריץ ואמצעי להשגת תכלית זו. התחדשות עירונית היא תוצאה נלווית לתכלית זו.</a:t>
            </a:r>
            <a:br>
              <a:rPr lang="he-IL" dirty="0" smtClean="0"/>
            </a:br>
            <a:r>
              <a:rPr lang="he-IL" dirty="0"/>
              <a:t/>
            </a:r>
            <a:br>
              <a:rPr lang="he-IL" dirty="0"/>
            </a:br>
            <a:r>
              <a:rPr lang="he-IL" sz="1400" dirty="0" smtClean="0"/>
              <a:t>עת"מ (ת"א) 11071-06-19 אמנון שילוני נ' ועדת הערר לתכנון ובניה מחוז תל אביב</a:t>
            </a:r>
            <a:endParaRPr lang="en-US" sz="1400" dirty="0"/>
          </a:p>
        </p:txBody>
      </p:sp>
    </p:spTree>
    <p:extLst>
      <p:ext uri="{BB962C8B-B14F-4D97-AF65-F5344CB8AC3E}">
        <p14:creationId xmlns:p14="http://schemas.microsoft.com/office/powerpoint/2010/main" val="3298903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תמ"א 38</a:t>
            </a:r>
            <a:endParaRPr lang="en-US" dirty="0"/>
          </a:p>
        </p:txBody>
      </p:sp>
      <p:sp>
        <p:nvSpPr>
          <p:cNvPr id="3" name="Content Placeholder 2"/>
          <p:cNvSpPr>
            <a:spLocks noGrp="1"/>
          </p:cNvSpPr>
          <p:nvPr>
            <p:ph idx="1"/>
          </p:nvPr>
        </p:nvSpPr>
        <p:spPr/>
        <p:txBody>
          <a:bodyPr>
            <a:normAutofit fontScale="77500" lnSpcReduction="20000"/>
          </a:bodyPr>
          <a:lstStyle/>
          <a:p>
            <a:pPr algn="r" rtl="1"/>
            <a:endParaRPr lang="he-IL" dirty="0" smtClean="0"/>
          </a:p>
          <a:p>
            <a:pPr marL="0" indent="0" algn="r" rtl="1">
              <a:buNone/>
            </a:pPr>
            <a:r>
              <a:rPr lang="he-IL" sz="2800" cap="all" spc="200" dirty="0">
                <a:solidFill>
                  <a:srgbClr val="262626"/>
                </a:solidFill>
                <a:latin typeface="+mj-lt"/>
                <a:ea typeface="+mj-ea"/>
                <a:cs typeface="+mj-cs"/>
              </a:rPr>
              <a:t>בית המשפט העליון בשבתו כבית משפט לערעורים בעניינים מנהליים קבע כי:</a:t>
            </a:r>
            <a:endParaRPr lang="he-IL" sz="2800" cap="all" spc="200" dirty="0">
              <a:solidFill>
                <a:srgbClr val="262626"/>
              </a:solidFill>
              <a:latin typeface="+mj-lt"/>
              <a:ea typeface="+mj-ea"/>
              <a:cs typeface="+mj-cs"/>
            </a:endParaRPr>
          </a:p>
          <a:p>
            <a:pPr marL="0" indent="0" algn="r" rtl="1">
              <a:buNone/>
            </a:pPr>
            <a:r>
              <a:rPr lang="he-IL" sz="2800" cap="all" spc="200" dirty="0">
                <a:solidFill>
                  <a:srgbClr val="262626"/>
                </a:solidFill>
                <a:latin typeface="+mj-lt"/>
                <a:ea typeface="+mj-ea"/>
                <a:cs typeface="+mj-cs"/>
              </a:rPr>
              <a:t>שיקול הכדאיות הכלכלית של פרויקטים מכוח תמ"א 38 טבוע בתכליתה של תמ"א 38. זהו השיקול הראשון שהוועדה המקומית צריכה להביא בחשבון אך לא היחיד. אין בו לבדו כדי להכריע את הכף. לצידו שיקולים נוספים.</a:t>
            </a:r>
          </a:p>
          <a:p>
            <a:pPr marL="0" indent="0" algn="r" rtl="1">
              <a:buNone/>
            </a:pPr>
            <a:endParaRPr lang="he-IL" dirty="0"/>
          </a:p>
          <a:p>
            <a:pPr marL="0" indent="0" algn="r" rtl="1">
              <a:buNone/>
            </a:pPr>
            <a:r>
              <a:rPr lang="he-IL" sz="1400" cap="all" spc="200" dirty="0">
                <a:solidFill>
                  <a:srgbClr val="262626"/>
                </a:solidFill>
                <a:latin typeface="+mj-lt"/>
                <a:ea typeface="+mj-ea"/>
                <a:cs typeface="+mj-cs"/>
              </a:rPr>
              <a:t>עע"מ 5109/20 אברהם שלי נ' איי הארץ נדל"ן בע"מ</a:t>
            </a:r>
          </a:p>
          <a:p>
            <a:endParaRPr lang="en-US" dirty="0"/>
          </a:p>
        </p:txBody>
      </p:sp>
    </p:spTree>
    <p:extLst>
      <p:ext uri="{BB962C8B-B14F-4D97-AF65-F5344CB8AC3E}">
        <p14:creationId xmlns:p14="http://schemas.microsoft.com/office/powerpoint/2010/main" val="2847476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בחינת היתכנות כלכלית לתמ"א 38</a:t>
            </a:r>
            <a:endParaRPr lang="en-US" dirty="0"/>
          </a:p>
        </p:txBody>
      </p:sp>
      <p:sp>
        <p:nvSpPr>
          <p:cNvPr id="3" name="Content Placeholder 2"/>
          <p:cNvSpPr>
            <a:spLocks noGrp="1"/>
          </p:cNvSpPr>
          <p:nvPr>
            <p:ph idx="1"/>
          </p:nvPr>
        </p:nvSpPr>
        <p:spPr/>
        <p:txBody>
          <a:bodyPr/>
          <a:lstStyle/>
          <a:p>
            <a:pPr marL="0" indent="0" algn="r" rtl="1">
              <a:buNone/>
            </a:pPr>
            <a:r>
              <a:rPr lang="he-IL" sz="2200" cap="all" spc="200" dirty="0">
                <a:solidFill>
                  <a:srgbClr val="262626"/>
                </a:solidFill>
                <a:latin typeface="+mj-lt"/>
                <a:ea typeface="+mj-ea"/>
                <a:cs typeface="+mj-cs"/>
              </a:rPr>
              <a:t>שומת מקרקעין הבוחנת היתכנות כלכלית של פרויקט תמ"א 38 מהווה חוות דעת תיאורטית שכן היא מבוססת </a:t>
            </a:r>
            <a:r>
              <a:rPr lang="he-IL" sz="2200" cap="all" spc="200" dirty="0">
                <a:solidFill>
                  <a:srgbClr val="262626"/>
                </a:solidFill>
                <a:latin typeface="+mj-lt"/>
                <a:ea typeface="+mj-ea"/>
                <a:cs typeface="+mj-cs"/>
              </a:rPr>
              <a:t>הנחות כגון:</a:t>
            </a:r>
          </a:p>
          <a:p>
            <a:pPr algn="r" rtl="1"/>
            <a:r>
              <a:rPr lang="he-IL" sz="2200" cap="all" spc="200" dirty="0">
                <a:solidFill>
                  <a:srgbClr val="262626"/>
                </a:solidFill>
                <a:latin typeface="+mj-lt"/>
                <a:ea typeface="+mj-ea"/>
                <a:cs typeface="+mj-cs"/>
              </a:rPr>
              <a:t>השומה נערכת למועד מסוים.</a:t>
            </a:r>
          </a:p>
          <a:p>
            <a:pPr algn="r" rtl="1"/>
            <a:r>
              <a:rPr lang="he-IL" sz="2200" cap="all" spc="200" dirty="0">
                <a:solidFill>
                  <a:srgbClr val="262626"/>
                </a:solidFill>
                <a:latin typeface="+mj-lt"/>
                <a:ea typeface="+mj-ea"/>
                <a:cs typeface="+mj-cs"/>
              </a:rPr>
              <a:t>אומדן מיסוי מקרקעין.</a:t>
            </a:r>
          </a:p>
          <a:p>
            <a:pPr algn="r" rtl="1"/>
            <a:r>
              <a:rPr lang="he-IL" sz="2200" cap="all" spc="200" dirty="0">
                <a:solidFill>
                  <a:srgbClr val="262626"/>
                </a:solidFill>
                <a:latin typeface="+mj-lt"/>
                <a:ea typeface="+mj-ea"/>
                <a:cs typeface="+mj-cs"/>
              </a:rPr>
              <a:t>אומדן היטל השבחה.</a:t>
            </a:r>
          </a:p>
          <a:p>
            <a:pPr marL="0" indent="0" algn="r" rtl="1">
              <a:buNone/>
            </a:pPr>
            <a:endParaRPr lang="he-IL" dirty="0" smtClean="0"/>
          </a:p>
          <a:p>
            <a:pPr marL="0" indent="0" algn="r" rtl="1">
              <a:buNone/>
            </a:pPr>
            <a:endParaRPr lang="he-IL" dirty="0" smtClean="0"/>
          </a:p>
          <a:p>
            <a:pPr algn="r" rtl="1"/>
            <a:endParaRPr lang="en-US" dirty="0"/>
          </a:p>
        </p:txBody>
      </p:sp>
    </p:spTree>
    <p:extLst>
      <p:ext uri="{BB962C8B-B14F-4D97-AF65-F5344CB8AC3E}">
        <p14:creationId xmlns:p14="http://schemas.microsoft.com/office/powerpoint/2010/main" val="638306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בחינת היתכנות כלכלית לתמ"א 38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6124154"/>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882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he-IL" dirty="0" smtClean="0"/>
              <a:t>היטל השבחה </a:t>
            </a:r>
            <a:r>
              <a:rPr lang="en-IL" dirty="0" smtClean="0"/>
              <a:t>–</a:t>
            </a:r>
            <a:r>
              <a:rPr lang="he-IL" dirty="0" smtClean="0"/>
              <a:t> תמ"א 38</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he-IL" sz="2200" cap="all" spc="200" dirty="0">
                <a:solidFill>
                  <a:srgbClr val="262626"/>
                </a:solidFill>
                <a:latin typeface="+mj-lt"/>
                <a:ea typeface="+mj-ea"/>
                <a:cs typeface="+mj-cs"/>
              </a:rPr>
              <a:t>הפטור מהשבחה שנוצרה כתוצאה מאישור תמ"א 38 מעוגן בסעיף 19(ב)(10) לתוספת השלישית לחוק התכנון והבניה, תשכ"ה-1965.</a:t>
            </a:r>
          </a:p>
          <a:p>
            <a:pPr algn="r" rtl="1"/>
            <a:r>
              <a:rPr lang="he-IL" sz="2200" cap="all" spc="200" dirty="0">
                <a:solidFill>
                  <a:srgbClr val="262626"/>
                </a:solidFill>
                <a:latin typeface="+mj-lt"/>
                <a:ea typeface="+mj-ea"/>
                <a:cs typeface="+mj-cs"/>
              </a:rPr>
              <a:t>את הפטור יש לפרש בצמצום.</a:t>
            </a:r>
            <a:endParaRPr lang="en-US" sz="2200" cap="all" spc="200" dirty="0">
              <a:solidFill>
                <a:srgbClr val="262626"/>
              </a:solidFill>
              <a:latin typeface="+mj-lt"/>
              <a:ea typeface="+mj-ea"/>
              <a:cs typeface="+mj-cs"/>
            </a:endParaRPr>
          </a:p>
          <a:p>
            <a:pPr algn="r" rtl="1"/>
            <a:r>
              <a:rPr lang="he-IL" sz="2200" cap="all" spc="200" dirty="0">
                <a:solidFill>
                  <a:srgbClr val="262626"/>
                </a:solidFill>
                <a:latin typeface="+mj-lt"/>
                <a:ea typeface="+mj-ea"/>
                <a:cs typeface="+mj-cs"/>
              </a:rPr>
              <a:t>תמ"א 38 מהווה תכנית מתאר ארצית אשר מרחפת מעל כל המדינה. חיוב בהיטל השבחה מכוח תמ"א 38 הינה בניגוד לכוונת המחוקק, הן במימוש במכר והן במימוש בהיתר בניה.</a:t>
            </a:r>
          </a:p>
          <a:p>
            <a:pPr algn="r" rtl="1"/>
            <a:r>
              <a:rPr lang="he-IL" sz="2200" cap="all" spc="200" dirty="0">
                <a:solidFill>
                  <a:srgbClr val="262626"/>
                </a:solidFill>
                <a:latin typeface="+mj-lt"/>
                <a:ea typeface="+mj-ea"/>
                <a:cs typeface="+mj-cs"/>
              </a:rPr>
              <a:t>הפטור מתשלום היטל השבחה בגין זכויות תמ"א 38 מתגבש רק בעת הוצאת היתר הבניה בפועל.</a:t>
            </a:r>
          </a:p>
          <a:p>
            <a:pPr algn="r" rtl="1"/>
            <a:r>
              <a:rPr lang="he-IL" sz="2200" cap="all" spc="200" dirty="0">
                <a:solidFill>
                  <a:srgbClr val="262626"/>
                </a:solidFill>
                <a:latin typeface="+mj-lt"/>
                <a:ea typeface="+mj-ea"/>
                <a:cs typeface="+mj-cs"/>
              </a:rPr>
              <a:t>תכניות שהוכנו מכוח סעיף 23 לתמ"א 38 הן סוגייה אחרת.</a:t>
            </a:r>
          </a:p>
          <a:p>
            <a:pPr algn="r" rtl="1"/>
            <a:endParaRPr lang="he-IL" dirty="0" smtClean="0"/>
          </a:p>
          <a:p>
            <a:pPr algn="r" rtl="1"/>
            <a:endParaRPr lang="he-IL" dirty="0" smtClean="0"/>
          </a:p>
        </p:txBody>
      </p:sp>
    </p:spTree>
    <p:extLst>
      <p:ext uri="{BB962C8B-B14F-4D97-AF65-F5344CB8AC3E}">
        <p14:creationId xmlns:p14="http://schemas.microsoft.com/office/powerpoint/2010/main" val="3151345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he-IL" dirty="0"/>
              <a:t>היטל השבחה </a:t>
            </a:r>
            <a:r>
              <a:rPr lang="en-IL" dirty="0"/>
              <a:t>–</a:t>
            </a:r>
            <a:r>
              <a:rPr lang="he-IL" dirty="0"/>
              <a:t> תמ"א </a:t>
            </a:r>
            <a:r>
              <a:rPr lang="he-IL" dirty="0" smtClean="0"/>
              <a:t>38</a:t>
            </a:r>
            <a:br>
              <a:rPr lang="he-IL" dirty="0" smtClean="0"/>
            </a:br>
            <a:r>
              <a:rPr lang="he-IL" dirty="0" smtClean="0"/>
              <a:t>מימוש בדרך של מכר</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0386286"/>
              </p:ext>
            </p:extLst>
          </p:nvPr>
        </p:nvGraphicFramePr>
        <p:xfrm>
          <a:off x="1489165" y="2248008"/>
          <a:ext cx="9213669" cy="2090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696892" y="3866606"/>
            <a:ext cx="3178628" cy="2554545"/>
          </a:xfrm>
          <a:prstGeom prst="rect">
            <a:avLst/>
          </a:prstGeom>
          <a:noFill/>
        </p:spPr>
        <p:txBody>
          <a:bodyPr wrap="square" rtlCol="0">
            <a:spAutoFit/>
          </a:bodyPr>
          <a:lstStyle/>
          <a:p>
            <a:pPr algn="r" rtl="1"/>
            <a:r>
              <a:rPr lang="he-IL" sz="2000" cap="all" spc="200" dirty="0">
                <a:solidFill>
                  <a:srgbClr val="262626"/>
                </a:solidFill>
                <a:latin typeface="+mj-lt"/>
                <a:ea typeface="+mj-ea"/>
                <a:cs typeface="+mj-cs"/>
              </a:rPr>
              <a:t>תכניות הרובעים, שנערכו לפי סעיף 23 לתמ"א 38, מהוות תכניות קונקרטיות אשר מקנות זכויות. לכן, ההשבחה מתגבשת כבר בעת אישורה ויש לחייב בהיטל השבחה בעת מימוש במכר</a:t>
            </a:r>
            <a:endParaRPr lang="en-US" sz="2000" cap="all" spc="200" dirty="0">
              <a:solidFill>
                <a:srgbClr val="262626"/>
              </a:solidFill>
              <a:latin typeface="+mj-lt"/>
              <a:ea typeface="+mj-ea"/>
              <a:cs typeface="+mj-cs"/>
            </a:endParaRPr>
          </a:p>
        </p:txBody>
      </p:sp>
      <p:sp>
        <p:nvSpPr>
          <p:cNvPr id="6" name="TextBox 5"/>
          <p:cNvSpPr txBox="1"/>
          <p:nvPr/>
        </p:nvSpPr>
        <p:spPr>
          <a:xfrm>
            <a:off x="2065672" y="3866606"/>
            <a:ext cx="4030327" cy="2862322"/>
          </a:xfrm>
          <a:prstGeom prst="rect">
            <a:avLst/>
          </a:prstGeom>
          <a:noFill/>
        </p:spPr>
        <p:txBody>
          <a:bodyPr wrap="square" rtlCol="0">
            <a:spAutoFit/>
          </a:bodyPr>
          <a:lstStyle/>
          <a:p>
            <a:pPr algn="r" rtl="1"/>
            <a:r>
              <a:rPr lang="he-IL" sz="2000" cap="all" spc="200" dirty="0">
                <a:solidFill>
                  <a:srgbClr val="262626"/>
                </a:solidFill>
                <a:latin typeface="+mj-lt"/>
                <a:ea typeface="+mj-ea"/>
                <a:cs typeface="+mj-cs"/>
              </a:rPr>
              <a:t>תכנית 9988 "רחביה" מהווה תכנית לפי סעיף 23 לתמ"א 38. התכנית כוללת "זכויות צפות" ואינן ודאיות. לכן, אין לחייב בהיטל השבחה בעת מימוש במכר. החיוב בהיטל השבחה הוא פועל יוצא של מהות התכנית והוראותיה ולא העובדה שהיא נערכה לפי סעיף 23 לתמ"א 38</a:t>
            </a:r>
            <a:endParaRPr lang="en-US" sz="2000" cap="all" spc="200" dirty="0">
              <a:solidFill>
                <a:srgbClr val="262626"/>
              </a:solidFill>
              <a:latin typeface="+mj-lt"/>
              <a:ea typeface="+mj-ea"/>
              <a:cs typeface="+mj-cs"/>
            </a:endParaRPr>
          </a:p>
        </p:txBody>
      </p:sp>
    </p:spTree>
    <p:extLst>
      <p:ext uri="{BB962C8B-B14F-4D97-AF65-F5344CB8AC3E}">
        <p14:creationId xmlns:p14="http://schemas.microsoft.com/office/powerpoint/2010/main" val="2069616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he-IL" dirty="0"/>
              <a:t>היטל השבחה </a:t>
            </a:r>
            <a:r>
              <a:rPr lang="en-IL" dirty="0"/>
              <a:t>–</a:t>
            </a:r>
            <a:r>
              <a:rPr lang="he-IL" dirty="0"/>
              <a:t> תמ"א </a:t>
            </a:r>
            <a:r>
              <a:rPr lang="he-IL" dirty="0" smtClean="0"/>
              <a:t>38</a:t>
            </a:r>
            <a:br>
              <a:rPr lang="he-IL" dirty="0" smtClean="0"/>
            </a:br>
            <a:r>
              <a:rPr lang="he-IL" dirty="0" smtClean="0"/>
              <a:t>מימוש בדרך של מכר</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7653363"/>
              </p:ext>
            </p:extLst>
          </p:nvPr>
        </p:nvGraphicFramePr>
        <p:xfrm>
          <a:off x="1489165" y="2248008"/>
          <a:ext cx="9213669" cy="2090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696892" y="3866606"/>
            <a:ext cx="3178628" cy="1323439"/>
          </a:xfrm>
          <a:prstGeom prst="rect">
            <a:avLst/>
          </a:prstGeom>
          <a:noFill/>
        </p:spPr>
        <p:txBody>
          <a:bodyPr wrap="square" rtlCol="0">
            <a:spAutoFit/>
          </a:bodyPr>
          <a:lstStyle/>
          <a:p>
            <a:pPr algn="r" rtl="1"/>
            <a:r>
              <a:rPr lang="he-IL" sz="2000" cap="all" spc="200" dirty="0">
                <a:solidFill>
                  <a:srgbClr val="262626"/>
                </a:solidFill>
                <a:latin typeface="+mj-lt"/>
                <a:ea typeface="+mj-ea"/>
                <a:cs typeface="+mj-cs"/>
              </a:rPr>
              <a:t>בבחינת ההשבחה יש לנטרל את השפעת תמ"א 38 על השווי במצב הקודם</a:t>
            </a:r>
            <a:endParaRPr lang="en-US" sz="2000" cap="all" spc="200" dirty="0">
              <a:solidFill>
                <a:srgbClr val="262626"/>
              </a:solidFill>
              <a:latin typeface="+mj-lt"/>
              <a:ea typeface="+mj-ea"/>
              <a:cs typeface="+mj-cs"/>
            </a:endParaRPr>
          </a:p>
        </p:txBody>
      </p:sp>
      <p:sp>
        <p:nvSpPr>
          <p:cNvPr id="6" name="TextBox 5"/>
          <p:cNvSpPr txBox="1"/>
          <p:nvPr/>
        </p:nvSpPr>
        <p:spPr>
          <a:xfrm>
            <a:off x="2231136" y="3783875"/>
            <a:ext cx="3178628" cy="1323439"/>
          </a:xfrm>
          <a:prstGeom prst="rect">
            <a:avLst/>
          </a:prstGeom>
          <a:noFill/>
        </p:spPr>
        <p:txBody>
          <a:bodyPr wrap="square" rtlCol="0">
            <a:spAutoFit/>
          </a:bodyPr>
          <a:lstStyle/>
          <a:p>
            <a:pPr algn="r" rtl="1"/>
            <a:r>
              <a:rPr lang="he-IL" sz="2000" cap="all" spc="200" dirty="0">
                <a:solidFill>
                  <a:srgbClr val="262626"/>
                </a:solidFill>
                <a:latin typeface="+mj-lt"/>
                <a:ea typeface="+mj-ea"/>
                <a:cs typeface="+mj-cs"/>
              </a:rPr>
              <a:t>בבחינת ההשבחה אין לנטרל את השפעת תמ"א 38 על השווי במצב הקודם</a:t>
            </a:r>
            <a:endParaRPr lang="en-US" sz="2000" cap="all" spc="200" dirty="0">
              <a:solidFill>
                <a:srgbClr val="262626"/>
              </a:solidFill>
              <a:latin typeface="+mj-lt"/>
              <a:ea typeface="+mj-ea"/>
              <a:cs typeface="+mj-cs"/>
            </a:endParaRPr>
          </a:p>
        </p:txBody>
      </p:sp>
    </p:spTree>
    <p:extLst>
      <p:ext uri="{BB962C8B-B14F-4D97-AF65-F5344CB8AC3E}">
        <p14:creationId xmlns:p14="http://schemas.microsoft.com/office/powerpoint/2010/main" val="3843122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4389</TotalTime>
  <Words>817</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Parcel</vt:lpstr>
      <vt:lpstr>היבטים שמאיים בהתחדשות עירונית</vt:lpstr>
      <vt:lpstr>מסלולים עיקריים בהתחדשות עירונית</vt:lpstr>
      <vt:lpstr>תכליתה של תמ"א 38 חיזוק מבנים על מנת להתמודד עם הסיכון להתרחשות רעידת אדמה. התמריצים והזכויות מכוחה מהווים תמריץ ואמצעי להשגת תכלית זו. התחדשות עירונית היא תוצאה נלווית לתכלית זו.  עת"מ (ת"א) 11071-06-19 אמנון שילוני נ' ועדת הערר לתכנון ובניה מחוז תל אביב</vt:lpstr>
      <vt:lpstr>תמ"א 38</vt:lpstr>
      <vt:lpstr>בחינת היתכנות כלכלית לתמ"א 38</vt:lpstr>
      <vt:lpstr>בחינת היתכנות כלכלית לתמ"א 38</vt:lpstr>
      <vt:lpstr>היטל השבחה – תמ"א 38</vt:lpstr>
      <vt:lpstr>היטל השבחה – תמ"א 38 מימוש בדרך של מכר</vt:lpstr>
      <vt:lpstr>היטל השבחה – תמ"א 38 מימוש בדרך של מכר</vt:lpstr>
      <vt:lpstr>היטל השבחה – תמ"א 38 מימוש בדרך של היתר בניה</vt:lpstr>
      <vt:lpstr>תקן מס' 21.1   בדיקה שמאית כלכלית לתכנית פינוי בינוי</vt:lpstr>
      <vt:lpstr>תקן מס' 21.1   בדיקה שמאית כלכלית לתכנית פינוי בינוי</vt:lpstr>
      <vt:lpstr>היטל השבחה – פינוי בינוי</vt:lpstr>
      <vt:lpstr>היטל השבחה – פינוי בינוי</vt:lpstr>
      <vt:lpstr>תודה על ההקשבה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היבטים שמאיים בהתחדשות עירונית</dc:title>
  <dc:creator>Moran</dc:creator>
  <cp:lastModifiedBy>Moran</cp:lastModifiedBy>
  <cp:revision>30</cp:revision>
  <dcterms:created xsi:type="dcterms:W3CDTF">2023-07-14T06:30:33Z</dcterms:created>
  <dcterms:modified xsi:type="dcterms:W3CDTF">2023-07-17T07:40:14Z</dcterms:modified>
</cp:coreProperties>
</file>