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5" r:id="rId1"/>
  </p:sldMasterIdLst>
  <p:notesMasterIdLst>
    <p:notesMasterId r:id="rId13"/>
  </p:notesMasterIdLst>
  <p:sldIdLst>
    <p:sldId id="261" r:id="rId2"/>
    <p:sldId id="281" r:id="rId3"/>
    <p:sldId id="259" r:id="rId4"/>
    <p:sldId id="285" r:id="rId5"/>
    <p:sldId id="286" r:id="rId6"/>
    <p:sldId id="282" r:id="rId7"/>
    <p:sldId id="258" r:id="rId8"/>
    <p:sldId id="271" r:id="rId9"/>
    <p:sldId id="284" r:id="rId10"/>
    <p:sldId id="272" r:id="rId11"/>
    <p:sldId id="280" r:id="rId12"/>
  </p:sldIdLst>
  <p:sldSz cx="12192000" cy="6858000"/>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107EB0"/>
    <a:srgbClr val="B193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0" autoAdjust="0"/>
    <p:restoredTop sz="94259" autoAdjust="0"/>
  </p:normalViewPr>
  <p:slideViewPr>
    <p:cSldViewPr snapToGrid="0">
      <p:cViewPr>
        <p:scale>
          <a:sx n="70" d="100"/>
          <a:sy n="70" d="100"/>
        </p:scale>
        <p:origin x="11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1.xml.rels><?xml version="1.0" encoding="UTF-8" standalone="yes"?>
<Relationships xmlns="http://schemas.openxmlformats.org/package/2006/relationships"><Relationship Id="rId1" Type="http://schemas.openxmlformats.org/officeDocument/2006/relationships/hyperlink" Target="http://www.takdin.co.il/Search/Document/Index/1934879?ps=15&amp;p=1&amp;ispaging=False&amp;isort=False&amp;iss=True&amp;deepinfo=False&amp;disableUniqueView=False&amp;showDocType=False&amp;mids%5B0%5D=2&amp;ifo=True&amp;mt=Morphology&amp;wdt=None&amp;wd=3&amp;pert=AllDates&amp;vciop=False&amp;vcic=True&amp;vcy=1917%2F92&amp;vriop=False&amp;vriic=True&amp;tc=0&amp;documents=1934879&amp;lp=1"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takdin.co.il/Search/Document/Index/1934879?ps=15&amp;p=1&amp;ispaging=False&amp;isort=False&amp;iss=True&amp;deepinfo=False&amp;disableUniqueView=False&amp;showDocType=False&amp;mids%5B0%5D=2&amp;ifo=True&amp;mt=Morphology&amp;wdt=None&amp;wd=3&amp;pert=AllDates&amp;vciop=False&amp;vcic=True&amp;vcy=1917%2F92&amp;vriop=False&amp;vriic=True&amp;tc=0&amp;documents=1934879&amp;lp=1"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A8E0D7-5CE0-4289-BD6A-71F5B60CDD70}"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459E69E3-6BC0-464E-BDB8-553A17EB058E}">
      <dgm:prSet/>
      <dgm:spPr/>
      <dgm:t>
        <a:bodyPr/>
        <a:lstStyle/>
        <a:p>
          <a:pPr algn="r">
            <a:lnSpc>
              <a:spcPct val="100000"/>
            </a:lnSpc>
            <a:spcBef>
              <a:spcPts val="600"/>
            </a:spcBef>
            <a:spcAft>
              <a:spcPts val="600"/>
            </a:spcAft>
          </a:pPr>
          <a:r>
            <a:rPr lang="he-IL" b="1" dirty="0">
              <a:solidFill>
                <a:schemeClr val="bg1"/>
              </a:solidFill>
            </a:rPr>
            <a:t>חובת הזהירות- ע"א 1570/92 </a:t>
          </a:r>
          <a:r>
            <a:rPr lang="he-IL" b="1" i="0" u="sng" dirty="0">
              <a:solidFill>
                <a:schemeClr val="bg1"/>
              </a:solidFill>
            </a:rPr>
            <a:t>בנק מזרחי </a:t>
          </a:r>
          <a:r>
            <a:rPr lang="he-IL" b="1" i="0" u="sng" dirty="0" err="1">
              <a:solidFill>
                <a:schemeClr val="bg1"/>
              </a:solidFill>
            </a:rPr>
            <a:t>נ.ציגלר</a:t>
          </a:r>
          <a:endParaRPr lang="en-US" b="1" i="0" u="sng" dirty="0">
            <a:solidFill>
              <a:srgbClr val="FFC000"/>
            </a:solidFill>
          </a:endParaRPr>
        </a:p>
      </dgm:t>
    </dgm:pt>
    <dgm:pt modelId="{9BA331B3-E38A-4485-ADA5-50008B0B11CE}" type="parTrans" cxnId="{DB2F6496-C11B-41F0-8B49-AF91B83CCBA7}">
      <dgm:prSet/>
      <dgm:spPr/>
      <dgm:t>
        <a:bodyPr/>
        <a:lstStyle/>
        <a:p>
          <a:pPr algn="r">
            <a:lnSpc>
              <a:spcPct val="100000"/>
            </a:lnSpc>
            <a:spcBef>
              <a:spcPts val="600"/>
            </a:spcBef>
            <a:spcAft>
              <a:spcPts val="600"/>
            </a:spcAft>
          </a:pPr>
          <a:endParaRPr lang="en-US" b="1">
            <a:solidFill>
              <a:srgbClr val="FFC000"/>
            </a:solidFill>
          </a:endParaRPr>
        </a:p>
      </dgm:t>
    </dgm:pt>
    <dgm:pt modelId="{BAC762C9-2FE6-4EF6-964F-121FDBF37BD0}" type="sibTrans" cxnId="{DB2F6496-C11B-41F0-8B49-AF91B83CCBA7}">
      <dgm:prSet/>
      <dgm:spPr/>
      <dgm:t>
        <a:bodyPr/>
        <a:lstStyle/>
        <a:p>
          <a:pPr algn="r">
            <a:lnSpc>
              <a:spcPct val="100000"/>
            </a:lnSpc>
            <a:spcBef>
              <a:spcPts val="600"/>
            </a:spcBef>
            <a:spcAft>
              <a:spcPts val="600"/>
            </a:spcAft>
          </a:pPr>
          <a:endParaRPr lang="en-US" b="1">
            <a:solidFill>
              <a:srgbClr val="FFC000"/>
            </a:solidFill>
          </a:endParaRPr>
        </a:p>
      </dgm:t>
    </dgm:pt>
    <dgm:pt modelId="{39422E6E-07EB-4417-A42D-1DF901537220}">
      <dgm:prSet/>
      <dgm:spPr/>
      <dgm:t>
        <a:bodyPr/>
        <a:lstStyle/>
        <a:p>
          <a:pPr marL="0" marR="0" lvl="0" indent="0" algn="r" defTabSz="914400" eaLnBrk="1" fontAlgn="auto" latinLnBrk="0" hangingPunct="1">
            <a:lnSpc>
              <a:spcPct val="100000"/>
            </a:lnSpc>
            <a:spcBef>
              <a:spcPts val="600"/>
            </a:spcBef>
            <a:spcAft>
              <a:spcPts val="600"/>
            </a:spcAft>
            <a:buClrTx/>
            <a:buSzTx/>
            <a:buFontTx/>
            <a:buNone/>
            <a:tabLst/>
            <a:defRPr/>
          </a:pPr>
          <a:r>
            <a:rPr lang="he-IL" b="1" dirty="0">
              <a:solidFill>
                <a:schemeClr val="bg1"/>
              </a:solidFill>
            </a:rPr>
            <a:t>חובת הנאמנות- "יחסים מיוחדים"</a:t>
          </a:r>
          <a:endParaRPr lang="en-US" b="1" dirty="0">
            <a:solidFill>
              <a:schemeClr val="bg1"/>
            </a:solidFill>
          </a:endParaRPr>
        </a:p>
      </dgm:t>
    </dgm:pt>
    <dgm:pt modelId="{C8160DE8-608A-4F09-8195-00225D074F16}" type="parTrans" cxnId="{ECA1C176-5A1B-419A-9996-5D9EEC8AE84D}">
      <dgm:prSet/>
      <dgm:spPr/>
      <dgm:t>
        <a:bodyPr/>
        <a:lstStyle/>
        <a:p>
          <a:pPr algn="r">
            <a:lnSpc>
              <a:spcPct val="100000"/>
            </a:lnSpc>
            <a:spcBef>
              <a:spcPts val="600"/>
            </a:spcBef>
            <a:spcAft>
              <a:spcPts val="600"/>
            </a:spcAft>
          </a:pPr>
          <a:endParaRPr lang="en-US" b="1">
            <a:solidFill>
              <a:srgbClr val="FFC000"/>
            </a:solidFill>
          </a:endParaRPr>
        </a:p>
      </dgm:t>
    </dgm:pt>
    <dgm:pt modelId="{49A9249F-6FB2-4384-AE82-4543182453F3}" type="sibTrans" cxnId="{ECA1C176-5A1B-419A-9996-5D9EEC8AE84D}">
      <dgm:prSet/>
      <dgm:spPr/>
      <dgm:t>
        <a:bodyPr/>
        <a:lstStyle/>
        <a:p>
          <a:pPr algn="r">
            <a:lnSpc>
              <a:spcPct val="100000"/>
            </a:lnSpc>
            <a:spcBef>
              <a:spcPts val="600"/>
            </a:spcBef>
            <a:spcAft>
              <a:spcPts val="600"/>
            </a:spcAft>
          </a:pPr>
          <a:endParaRPr lang="en-US" b="1">
            <a:solidFill>
              <a:srgbClr val="FFC000"/>
            </a:solidFill>
          </a:endParaRPr>
        </a:p>
      </dgm:t>
    </dgm:pt>
    <dgm:pt modelId="{1EAEDD4E-A8B1-4EEA-A09F-7B5C887EE152}">
      <dgm:prSet custT="1"/>
      <dgm:spPr/>
      <dgm:t>
        <a:bodyPr/>
        <a:lstStyle/>
        <a:p>
          <a:pPr marL="0" marR="0" lvl="0" indent="0" algn="r" defTabSz="914400" eaLnBrk="1" fontAlgn="auto" latinLnBrk="0" hangingPunct="1">
            <a:lnSpc>
              <a:spcPct val="100000"/>
            </a:lnSpc>
            <a:spcBef>
              <a:spcPts val="600"/>
            </a:spcBef>
            <a:spcAft>
              <a:spcPts val="600"/>
            </a:spcAft>
            <a:buClrTx/>
            <a:buSzTx/>
            <a:buFontTx/>
            <a:buNone/>
            <a:tabLst/>
            <a:defRPr/>
          </a:pPr>
          <a:r>
            <a:rPr lang="he-IL" sz="2000" b="1" kern="1200" dirty="0">
              <a:solidFill>
                <a:prstClr val="black"/>
              </a:solidFill>
              <a:latin typeface="Calisto MT" panose="02040603050505030304"/>
              <a:ea typeface="+mn-ea"/>
              <a:cs typeface="Arial" panose="020B0604020202020204" pitchFamily="34" charset="0"/>
            </a:rPr>
            <a:t>חובת הסודיות (מתי ניתן להפר? )- </a:t>
          </a:r>
          <a:r>
            <a:rPr lang="he-IL" sz="2100" b="1" kern="1200" dirty="0">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רע"א</a:t>
          </a:r>
          <a:r>
            <a:rPr lang="he-IL" sz="2000" b="1" kern="1200" dirty="0">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1917/92 – יעקב </a:t>
          </a:r>
          <a:r>
            <a:rPr lang="he-IL" sz="2000" b="1" kern="1200" dirty="0" err="1">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סקולר</a:t>
          </a:r>
          <a:r>
            <a:rPr lang="he-IL" sz="2000" b="1" kern="1200" dirty="0">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ואח' נ' ניצה ג'רבי ו-6 אח'</a:t>
          </a:r>
          <a:endParaRPr lang="en-US" sz="2000" b="1" kern="1200" dirty="0">
            <a:solidFill>
              <a:prstClr val="black"/>
            </a:solidFill>
            <a:latin typeface="Calisto MT" panose="02040603050505030304"/>
            <a:ea typeface="+mn-ea"/>
            <a:cs typeface="Arial" panose="020B0604020202020204" pitchFamily="34" charset="0"/>
          </a:endParaRPr>
        </a:p>
      </dgm:t>
    </dgm:pt>
    <dgm:pt modelId="{C03DB16F-53CD-44BE-801A-5A50EF779F97}" type="parTrans" cxnId="{CD68437F-E004-4800-918F-5E7F154CEEB5}">
      <dgm:prSet/>
      <dgm:spPr/>
      <dgm:t>
        <a:bodyPr/>
        <a:lstStyle/>
        <a:p>
          <a:pPr algn="r">
            <a:lnSpc>
              <a:spcPct val="100000"/>
            </a:lnSpc>
            <a:spcBef>
              <a:spcPts val="600"/>
            </a:spcBef>
            <a:spcAft>
              <a:spcPts val="600"/>
            </a:spcAft>
          </a:pPr>
          <a:endParaRPr lang="en-US" b="1">
            <a:solidFill>
              <a:srgbClr val="FFC000"/>
            </a:solidFill>
          </a:endParaRPr>
        </a:p>
      </dgm:t>
    </dgm:pt>
    <dgm:pt modelId="{0A6AD530-5F47-4AE9-9857-B9B518E831C1}" type="sibTrans" cxnId="{CD68437F-E004-4800-918F-5E7F154CEEB5}">
      <dgm:prSet/>
      <dgm:spPr/>
      <dgm:t>
        <a:bodyPr/>
        <a:lstStyle/>
        <a:p>
          <a:pPr algn="r">
            <a:lnSpc>
              <a:spcPct val="100000"/>
            </a:lnSpc>
            <a:spcBef>
              <a:spcPts val="600"/>
            </a:spcBef>
            <a:spcAft>
              <a:spcPts val="600"/>
            </a:spcAft>
          </a:pPr>
          <a:endParaRPr lang="en-US" b="1">
            <a:solidFill>
              <a:srgbClr val="FFC000"/>
            </a:solidFill>
          </a:endParaRPr>
        </a:p>
      </dgm:t>
    </dgm:pt>
    <dgm:pt modelId="{35233F97-F3F0-44E8-AAFE-3142B804088B}" type="pres">
      <dgm:prSet presAssocID="{A1A8E0D7-5CE0-4289-BD6A-71F5B60CDD70}" presName="linear" presStyleCnt="0">
        <dgm:presLayoutVars>
          <dgm:dir/>
          <dgm:animLvl val="lvl"/>
          <dgm:resizeHandles val="exact"/>
        </dgm:presLayoutVars>
      </dgm:prSet>
      <dgm:spPr/>
    </dgm:pt>
    <dgm:pt modelId="{722FF085-D840-432A-91DA-4C7E66921EFC}" type="pres">
      <dgm:prSet presAssocID="{459E69E3-6BC0-464E-BDB8-553A17EB058E}" presName="parentLin" presStyleCnt="0"/>
      <dgm:spPr/>
    </dgm:pt>
    <dgm:pt modelId="{DF0DCF9D-6983-44F7-92B1-4413F3C6B4E1}" type="pres">
      <dgm:prSet presAssocID="{459E69E3-6BC0-464E-BDB8-553A17EB058E}" presName="parentLeftMargin" presStyleLbl="node1" presStyleIdx="0" presStyleCnt="3"/>
      <dgm:spPr/>
    </dgm:pt>
    <dgm:pt modelId="{E0C8A25C-F755-40B7-987D-F3AEB5F6E912}" type="pres">
      <dgm:prSet presAssocID="{459E69E3-6BC0-464E-BDB8-553A17EB058E}" presName="parentText" presStyleLbl="node1" presStyleIdx="0" presStyleCnt="3" custScaleX="138355" custLinFactX="24505" custLinFactNeighborX="100000" custLinFactNeighborY="20545">
        <dgm:presLayoutVars>
          <dgm:chMax val="0"/>
          <dgm:bulletEnabled val="1"/>
        </dgm:presLayoutVars>
      </dgm:prSet>
      <dgm:spPr/>
    </dgm:pt>
    <dgm:pt modelId="{828519B2-7964-4EF1-A46D-DE489B996243}" type="pres">
      <dgm:prSet presAssocID="{459E69E3-6BC0-464E-BDB8-553A17EB058E}" presName="negativeSpace" presStyleCnt="0"/>
      <dgm:spPr/>
    </dgm:pt>
    <dgm:pt modelId="{BDBB39CF-A144-4F8A-A1C7-29E9FC19CF74}" type="pres">
      <dgm:prSet presAssocID="{459E69E3-6BC0-464E-BDB8-553A17EB058E}" presName="childText" presStyleLbl="conFgAcc1" presStyleIdx="0" presStyleCnt="3" custLinFactNeighborY="-98610">
        <dgm:presLayoutVars>
          <dgm:bulletEnabled val="1"/>
        </dgm:presLayoutVars>
      </dgm:prSet>
      <dgm:spPr/>
    </dgm:pt>
    <dgm:pt modelId="{6A70324D-B1ED-4AE2-9388-E0EF72D778FE}" type="pres">
      <dgm:prSet presAssocID="{BAC762C9-2FE6-4EF6-964F-121FDBF37BD0}" presName="spaceBetweenRectangles" presStyleCnt="0"/>
      <dgm:spPr/>
    </dgm:pt>
    <dgm:pt modelId="{5BF0BF3A-1353-4310-8C36-BBD646BA7995}" type="pres">
      <dgm:prSet presAssocID="{39422E6E-07EB-4417-A42D-1DF901537220}" presName="parentLin" presStyleCnt="0"/>
      <dgm:spPr/>
    </dgm:pt>
    <dgm:pt modelId="{74747A6D-9FED-4A67-891C-C98A8F8040D4}" type="pres">
      <dgm:prSet presAssocID="{39422E6E-07EB-4417-A42D-1DF901537220}" presName="parentLeftMargin" presStyleLbl="node1" presStyleIdx="0" presStyleCnt="3"/>
      <dgm:spPr/>
    </dgm:pt>
    <dgm:pt modelId="{4BE3ECA9-3E70-428B-8152-58C589E57715}" type="pres">
      <dgm:prSet presAssocID="{39422E6E-07EB-4417-A42D-1DF901537220}" presName="parentText" presStyleLbl="node1" presStyleIdx="1" presStyleCnt="3" custScaleX="142857" custLinFactNeighborX="62227" custLinFactNeighborY="18534">
        <dgm:presLayoutVars>
          <dgm:chMax val="0"/>
          <dgm:bulletEnabled val="1"/>
        </dgm:presLayoutVars>
      </dgm:prSet>
      <dgm:spPr/>
    </dgm:pt>
    <dgm:pt modelId="{335A7E98-4F92-47D6-BB7B-2EF2E71BF2E7}" type="pres">
      <dgm:prSet presAssocID="{39422E6E-07EB-4417-A42D-1DF901537220}" presName="negativeSpace" presStyleCnt="0"/>
      <dgm:spPr/>
    </dgm:pt>
    <dgm:pt modelId="{8BBE0655-1500-48F9-8989-417B0BCE3073}" type="pres">
      <dgm:prSet presAssocID="{39422E6E-07EB-4417-A42D-1DF901537220}" presName="childText" presStyleLbl="conFgAcc1" presStyleIdx="1" presStyleCnt="3" custLinFactY="-9017" custLinFactNeighborY="-100000">
        <dgm:presLayoutVars>
          <dgm:bulletEnabled val="1"/>
        </dgm:presLayoutVars>
      </dgm:prSet>
      <dgm:spPr/>
    </dgm:pt>
    <dgm:pt modelId="{009D1175-9CB3-4593-AB5E-6F6BB06929A0}" type="pres">
      <dgm:prSet presAssocID="{49A9249F-6FB2-4384-AE82-4543182453F3}" presName="spaceBetweenRectangles" presStyleCnt="0"/>
      <dgm:spPr/>
    </dgm:pt>
    <dgm:pt modelId="{D58F9FBC-20A6-42C7-B532-94F57B70DC41}" type="pres">
      <dgm:prSet presAssocID="{1EAEDD4E-A8B1-4EEA-A09F-7B5C887EE152}" presName="parentLin" presStyleCnt="0"/>
      <dgm:spPr/>
    </dgm:pt>
    <dgm:pt modelId="{07627880-1CC5-47A0-9BBA-70919A67E066}" type="pres">
      <dgm:prSet presAssocID="{1EAEDD4E-A8B1-4EEA-A09F-7B5C887EE152}" presName="parentLeftMargin" presStyleLbl="node1" presStyleIdx="1" presStyleCnt="3"/>
      <dgm:spPr/>
    </dgm:pt>
    <dgm:pt modelId="{CE7B1ED0-C9C2-4793-AF6E-7D44E2279EC5}" type="pres">
      <dgm:prSet presAssocID="{1EAEDD4E-A8B1-4EEA-A09F-7B5C887EE152}" presName="parentText" presStyleLbl="node1" presStyleIdx="2" presStyleCnt="3" custScaleX="142857" custLinFactX="25792" custLinFactNeighborX="100000" custLinFactNeighborY="-5176">
        <dgm:presLayoutVars>
          <dgm:chMax val="0"/>
          <dgm:bulletEnabled val="1"/>
        </dgm:presLayoutVars>
      </dgm:prSet>
      <dgm:spPr/>
    </dgm:pt>
    <dgm:pt modelId="{0F5A99F4-8573-4122-89D9-507E8FF0A1A9}" type="pres">
      <dgm:prSet presAssocID="{1EAEDD4E-A8B1-4EEA-A09F-7B5C887EE152}" presName="negativeSpace" presStyleCnt="0"/>
      <dgm:spPr/>
    </dgm:pt>
    <dgm:pt modelId="{90B3CF5E-8B2F-48D7-B855-C6DFF34A817E}" type="pres">
      <dgm:prSet presAssocID="{1EAEDD4E-A8B1-4EEA-A09F-7B5C887EE152}" presName="childText" presStyleLbl="conFgAcc1" presStyleIdx="2" presStyleCnt="3" custLinFactNeighborY="-47250">
        <dgm:presLayoutVars>
          <dgm:bulletEnabled val="1"/>
        </dgm:presLayoutVars>
      </dgm:prSet>
      <dgm:spPr/>
    </dgm:pt>
  </dgm:ptLst>
  <dgm:cxnLst>
    <dgm:cxn modelId="{0CB08545-E781-483A-B09A-B57032D2FEF6}" type="presOf" srcId="{1EAEDD4E-A8B1-4EEA-A09F-7B5C887EE152}" destId="{07627880-1CC5-47A0-9BBA-70919A67E066}" srcOrd="0" destOrd="0" presId="urn:microsoft.com/office/officeart/2005/8/layout/list1"/>
    <dgm:cxn modelId="{ECA1C176-5A1B-419A-9996-5D9EEC8AE84D}" srcId="{A1A8E0D7-5CE0-4289-BD6A-71F5B60CDD70}" destId="{39422E6E-07EB-4417-A42D-1DF901537220}" srcOrd="1" destOrd="0" parTransId="{C8160DE8-608A-4F09-8195-00225D074F16}" sibTransId="{49A9249F-6FB2-4384-AE82-4543182453F3}"/>
    <dgm:cxn modelId="{D157B559-BB02-44A6-8573-ED92EC7FEA52}" type="presOf" srcId="{1EAEDD4E-A8B1-4EEA-A09F-7B5C887EE152}" destId="{CE7B1ED0-C9C2-4793-AF6E-7D44E2279EC5}" srcOrd="1" destOrd="0" presId="urn:microsoft.com/office/officeart/2005/8/layout/list1"/>
    <dgm:cxn modelId="{CD68437F-E004-4800-918F-5E7F154CEEB5}" srcId="{A1A8E0D7-5CE0-4289-BD6A-71F5B60CDD70}" destId="{1EAEDD4E-A8B1-4EEA-A09F-7B5C887EE152}" srcOrd="2" destOrd="0" parTransId="{C03DB16F-53CD-44BE-801A-5A50EF779F97}" sibTransId="{0A6AD530-5F47-4AE9-9857-B9B518E831C1}"/>
    <dgm:cxn modelId="{7A7AE686-A8A2-4DB1-877F-4A65A5F914D2}" type="presOf" srcId="{459E69E3-6BC0-464E-BDB8-553A17EB058E}" destId="{E0C8A25C-F755-40B7-987D-F3AEB5F6E912}" srcOrd="1" destOrd="0" presId="urn:microsoft.com/office/officeart/2005/8/layout/list1"/>
    <dgm:cxn modelId="{DB2F6496-C11B-41F0-8B49-AF91B83CCBA7}" srcId="{A1A8E0D7-5CE0-4289-BD6A-71F5B60CDD70}" destId="{459E69E3-6BC0-464E-BDB8-553A17EB058E}" srcOrd="0" destOrd="0" parTransId="{9BA331B3-E38A-4485-ADA5-50008B0B11CE}" sibTransId="{BAC762C9-2FE6-4EF6-964F-121FDBF37BD0}"/>
    <dgm:cxn modelId="{401838A1-6013-4AE2-9196-A98EBF180D4E}" type="presOf" srcId="{39422E6E-07EB-4417-A42D-1DF901537220}" destId="{74747A6D-9FED-4A67-891C-C98A8F8040D4}" srcOrd="0" destOrd="0" presId="urn:microsoft.com/office/officeart/2005/8/layout/list1"/>
    <dgm:cxn modelId="{FB7569B9-1D5F-4D9C-AB3F-410ACC918C9D}" type="presOf" srcId="{39422E6E-07EB-4417-A42D-1DF901537220}" destId="{4BE3ECA9-3E70-428B-8152-58C589E57715}" srcOrd="1" destOrd="0" presId="urn:microsoft.com/office/officeart/2005/8/layout/list1"/>
    <dgm:cxn modelId="{3816E7D4-518C-462D-838A-9A425A43FAFF}" type="presOf" srcId="{459E69E3-6BC0-464E-BDB8-553A17EB058E}" destId="{DF0DCF9D-6983-44F7-92B1-4413F3C6B4E1}" srcOrd="0" destOrd="0" presId="urn:microsoft.com/office/officeart/2005/8/layout/list1"/>
    <dgm:cxn modelId="{2DB9D7E2-CF16-405A-AB84-0A3C26398F1A}" type="presOf" srcId="{A1A8E0D7-5CE0-4289-BD6A-71F5B60CDD70}" destId="{35233F97-F3F0-44E8-AAFE-3142B804088B}" srcOrd="0" destOrd="0" presId="urn:microsoft.com/office/officeart/2005/8/layout/list1"/>
    <dgm:cxn modelId="{C8B79279-D547-41ED-AFDE-F99BFB4113C3}" type="presParOf" srcId="{35233F97-F3F0-44E8-AAFE-3142B804088B}" destId="{722FF085-D840-432A-91DA-4C7E66921EFC}" srcOrd="0" destOrd="0" presId="urn:microsoft.com/office/officeart/2005/8/layout/list1"/>
    <dgm:cxn modelId="{D5D08950-1C81-4A92-AB73-021B529A3AC4}" type="presParOf" srcId="{722FF085-D840-432A-91DA-4C7E66921EFC}" destId="{DF0DCF9D-6983-44F7-92B1-4413F3C6B4E1}" srcOrd="0" destOrd="0" presId="urn:microsoft.com/office/officeart/2005/8/layout/list1"/>
    <dgm:cxn modelId="{8D94238A-1A3B-4616-AE7C-3905A2008278}" type="presParOf" srcId="{722FF085-D840-432A-91DA-4C7E66921EFC}" destId="{E0C8A25C-F755-40B7-987D-F3AEB5F6E912}" srcOrd="1" destOrd="0" presId="urn:microsoft.com/office/officeart/2005/8/layout/list1"/>
    <dgm:cxn modelId="{68059453-0178-4449-A29E-E4B52FE285C4}" type="presParOf" srcId="{35233F97-F3F0-44E8-AAFE-3142B804088B}" destId="{828519B2-7964-4EF1-A46D-DE489B996243}" srcOrd="1" destOrd="0" presId="urn:microsoft.com/office/officeart/2005/8/layout/list1"/>
    <dgm:cxn modelId="{5548A22D-16D7-4D74-96E7-EA4B589E28E7}" type="presParOf" srcId="{35233F97-F3F0-44E8-AAFE-3142B804088B}" destId="{BDBB39CF-A144-4F8A-A1C7-29E9FC19CF74}" srcOrd="2" destOrd="0" presId="urn:microsoft.com/office/officeart/2005/8/layout/list1"/>
    <dgm:cxn modelId="{72A81E0C-E73B-44A5-9138-CB5D919820E4}" type="presParOf" srcId="{35233F97-F3F0-44E8-AAFE-3142B804088B}" destId="{6A70324D-B1ED-4AE2-9388-E0EF72D778FE}" srcOrd="3" destOrd="0" presId="urn:microsoft.com/office/officeart/2005/8/layout/list1"/>
    <dgm:cxn modelId="{7CBE2F85-2FCA-415E-ABAD-55BE5B39F74E}" type="presParOf" srcId="{35233F97-F3F0-44E8-AAFE-3142B804088B}" destId="{5BF0BF3A-1353-4310-8C36-BBD646BA7995}" srcOrd="4" destOrd="0" presId="urn:microsoft.com/office/officeart/2005/8/layout/list1"/>
    <dgm:cxn modelId="{69D90200-E797-436A-A3FB-6422D179ECD0}" type="presParOf" srcId="{5BF0BF3A-1353-4310-8C36-BBD646BA7995}" destId="{74747A6D-9FED-4A67-891C-C98A8F8040D4}" srcOrd="0" destOrd="0" presId="urn:microsoft.com/office/officeart/2005/8/layout/list1"/>
    <dgm:cxn modelId="{C89D58E6-4287-453F-8FAF-2C384F547194}" type="presParOf" srcId="{5BF0BF3A-1353-4310-8C36-BBD646BA7995}" destId="{4BE3ECA9-3E70-428B-8152-58C589E57715}" srcOrd="1" destOrd="0" presId="urn:microsoft.com/office/officeart/2005/8/layout/list1"/>
    <dgm:cxn modelId="{EE676F4D-9FF9-4022-B991-D2935464CEED}" type="presParOf" srcId="{35233F97-F3F0-44E8-AAFE-3142B804088B}" destId="{335A7E98-4F92-47D6-BB7B-2EF2E71BF2E7}" srcOrd="5" destOrd="0" presId="urn:microsoft.com/office/officeart/2005/8/layout/list1"/>
    <dgm:cxn modelId="{884F77F3-E5A9-4162-A805-B3523C1B6122}" type="presParOf" srcId="{35233F97-F3F0-44E8-AAFE-3142B804088B}" destId="{8BBE0655-1500-48F9-8989-417B0BCE3073}" srcOrd="6" destOrd="0" presId="urn:microsoft.com/office/officeart/2005/8/layout/list1"/>
    <dgm:cxn modelId="{7C0CB369-C272-4226-B94C-9028CB5990E8}" type="presParOf" srcId="{35233F97-F3F0-44E8-AAFE-3142B804088B}" destId="{009D1175-9CB3-4593-AB5E-6F6BB06929A0}" srcOrd="7" destOrd="0" presId="urn:microsoft.com/office/officeart/2005/8/layout/list1"/>
    <dgm:cxn modelId="{B160F051-2B77-4B9C-9DD4-622B002BFC45}" type="presParOf" srcId="{35233F97-F3F0-44E8-AAFE-3142B804088B}" destId="{D58F9FBC-20A6-42C7-B532-94F57B70DC41}" srcOrd="8" destOrd="0" presId="urn:microsoft.com/office/officeart/2005/8/layout/list1"/>
    <dgm:cxn modelId="{0A94ABAE-F275-4D2D-AF98-1F2948BAD4FA}" type="presParOf" srcId="{D58F9FBC-20A6-42C7-B532-94F57B70DC41}" destId="{07627880-1CC5-47A0-9BBA-70919A67E066}" srcOrd="0" destOrd="0" presId="urn:microsoft.com/office/officeart/2005/8/layout/list1"/>
    <dgm:cxn modelId="{BD67FDC1-952A-43BA-98A3-0D9273BB68B6}" type="presParOf" srcId="{D58F9FBC-20A6-42C7-B532-94F57B70DC41}" destId="{CE7B1ED0-C9C2-4793-AF6E-7D44E2279EC5}" srcOrd="1" destOrd="0" presId="urn:microsoft.com/office/officeart/2005/8/layout/list1"/>
    <dgm:cxn modelId="{CA7D3367-285B-4944-BD9E-D38450372B17}" type="presParOf" srcId="{35233F97-F3F0-44E8-AAFE-3142B804088B}" destId="{0F5A99F4-8573-4122-89D9-507E8FF0A1A9}" srcOrd="9" destOrd="0" presId="urn:microsoft.com/office/officeart/2005/8/layout/list1"/>
    <dgm:cxn modelId="{1C6F7EC8-B00B-41D0-8C4B-BCFF5F0BD056}" type="presParOf" srcId="{35233F97-F3F0-44E8-AAFE-3142B804088B}" destId="{90B3CF5E-8B2F-48D7-B855-C6DFF34A817E}"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475B7AB-599D-4D44-93AF-06EECE701B69}" type="doc">
      <dgm:prSet loTypeId="urn:microsoft.com/office/officeart/2005/8/layout/arrow5" loCatId="relationship" qsTypeId="urn:microsoft.com/office/officeart/2005/8/quickstyle/simple2" qsCatId="simple" csTypeId="urn:microsoft.com/office/officeart/2005/8/colors/accent2_2" csCatId="accent2" phldr="1"/>
      <dgm:spPr/>
      <dgm:t>
        <a:bodyPr/>
        <a:lstStyle/>
        <a:p>
          <a:endParaRPr lang="en-US"/>
        </a:p>
      </dgm:t>
    </dgm:pt>
    <dgm:pt modelId="{7842897D-E8EB-4803-A8BD-8CA17268B7ED}">
      <dgm:prSet custT="1"/>
      <dgm:spPr/>
      <dgm:t>
        <a:bodyPr/>
        <a:lstStyle/>
        <a:p>
          <a:pPr algn="ctr"/>
          <a:r>
            <a:rPr lang="he-IL" sz="1700" b="0" dirty="0">
              <a:solidFill>
                <a:schemeClr val="bg1"/>
              </a:solidFill>
              <a:latin typeface="Tahoma" panose="020B0604030504040204" pitchFamily="34" charset="0"/>
              <a:ea typeface="Tahoma" panose="020B0604030504040204" pitchFamily="34" charset="0"/>
              <a:cs typeface="Tahoma" panose="020B0604030504040204" pitchFamily="34" charset="0"/>
            </a:rPr>
            <a:t>מהו סעיף "אריכות ימים" בחשבון ?</a:t>
          </a:r>
          <a:endParaRPr lang="en-US" sz="1700" b="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72918D68-84DC-495D-AFBA-7CD5C34FB160}" type="parTrans" cxnId="{8C979AA2-3CCC-4250-A29A-E06BF8F36BCA}">
      <dgm:prSet/>
      <dgm:spPr/>
      <dgm:t>
        <a:bodyPr/>
        <a:lstStyle/>
        <a:p>
          <a:endParaRPr lang="en-US"/>
        </a:p>
      </dgm:t>
    </dgm:pt>
    <dgm:pt modelId="{4C3EE082-3E1B-46A5-9A21-D32A2CD3BA84}" type="sibTrans" cxnId="{8C979AA2-3CCC-4250-A29A-E06BF8F36BCA}">
      <dgm:prSet/>
      <dgm:spPr/>
      <dgm:t>
        <a:bodyPr/>
        <a:lstStyle/>
        <a:p>
          <a:endParaRPr lang="en-US"/>
        </a:p>
      </dgm:t>
    </dgm:pt>
    <dgm:pt modelId="{C24C0EFF-5DA5-4634-980D-1B9532141A8C}">
      <dgm:prSet custT="1"/>
      <dgm:spPr/>
      <dgm:t>
        <a:bodyPr/>
        <a:lstStyle/>
        <a:p>
          <a:r>
            <a:rPr lang="he-IL" sz="1700" b="0" dirty="0">
              <a:solidFill>
                <a:schemeClr val="bg1"/>
              </a:solidFill>
              <a:latin typeface="Tahoma" panose="020B0604030504040204" pitchFamily="34" charset="0"/>
              <a:ea typeface="Tahoma" panose="020B0604030504040204" pitchFamily="34" charset="0"/>
              <a:cs typeface="Tahoma" panose="020B0604030504040204" pitchFamily="34" charset="0"/>
            </a:rPr>
            <a:t>מאפשר להמשיך ולנהל חשבון בנק גם לאחר החשבון נפטר</a:t>
          </a:r>
          <a:endParaRPr lang="en-US" sz="1700" b="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A3827F5F-4BFD-4B58-9E08-0113E150FE2D}" type="parTrans" cxnId="{CB84E51D-513F-487A-94AA-9C7001C8C79D}">
      <dgm:prSet/>
      <dgm:spPr/>
      <dgm:t>
        <a:bodyPr/>
        <a:lstStyle/>
        <a:p>
          <a:endParaRPr lang="en-US"/>
        </a:p>
      </dgm:t>
    </dgm:pt>
    <dgm:pt modelId="{E956F70B-5D7D-46B6-AA45-A8010A0DAE9D}" type="sibTrans" cxnId="{CB84E51D-513F-487A-94AA-9C7001C8C79D}">
      <dgm:prSet/>
      <dgm:spPr/>
      <dgm:t>
        <a:bodyPr/>
        <a:lstStyle/>
        <a:p>
          <a:endParaRPr lang="en-US"/>
        </a:p>
      </dgm:t>
    </dgm:pt>
    <dgm:pt modelId="{6B75B607-DD33-443C-A24A-BE6A6540720A}">
      <dgm:prSet custT="1"/>
      <dgm:spPr/>
      <dgm:t>
        <a:bodyPr/>
        <a:lstStyle/>
        <a:p>
          <a:pPr>
            <a:lnSpc>
              <a:spcPct val="100000"/>
            </a:lnSpc>
            <a:spcAft>
              <a:spcPts val="0"/>
            </a:spcAft>
          </a:pPr>
          <a:r>
            <a:rPr lang="he-IL" sz="1600" b="0" dirty="0">
              <a:solidFill>
                <a:schemeClr val="bg1"/>
              </a:solidFill>
              <a:latin typeface="Tahoma" panose="020B0604030504040204" pitchFamily="34" charset="0"/>
              <a:ea typeface="Tahoma" panose="020B0604030504040204" pitchFamily="34" charset="0"/>
              <a:cs typeface="Tahoma" panose="020B0604030504040204" pitchFamily="34" charset="0"/>
            </a:rPr>
            <a:t>המטרה להימנע מ"הקפאת" החשבון בעקבות פטירת אחד השותפים</a:t>
          </a:r>
          <a:endParaRPr lang="en-US" sz="1600" b="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B271A396-B8C7-4517-B5CB-DEAE2861D8C5}" type="parTrans" cxnId="{67446A1C-CFCE-480D-AF3B-D3B4A4FD7716}">
      <dgm:prSet/>
      <dgm:spPr/>
      <dgm:t>
        <a:bodyPr/>
        <a:lstStyle/>
        <a:p>
          <a:endParaRPr lang="en-US"/>
        </a:p>
      </dgm:t>
    </dgm:pt>
    <dgm:pt modelId="{7624993F-C76F-4F29-A1CA-1D7DE9BE0708}" type="sibTrans" cxnId="{67446A1C-CFCE-480D-AF3B-D3B4A4FD7716}">
      <dgm:prSet/>
      <dgm:spPr/>
      <dgm:t>
        <a:bodyPr/>
        <a:lstStyle/>
        <a:p>
          <a:endParaRPr lang="en-US"/>
        </a:p>
      </dgm:t>
    </dgm:pt>
    <dgm:pt modelId="{F1760CA9-93CC-4D8C-936E-66F0AE387A1A}">
      <dgm:prSet custT="1"/>
      <dgm:spPr/>
      <dgm:t>
        <a:bodyPr/>
        <a:lstStyle/>
        <a:p>
          <a:r>
            <a:rPr lang="he-IL" sz="1700" b="0" dirty="0">
              <a:solidFill>
                <a:schemeClr val="bg1"/>
              </a:solidFill>
              <a:latin typeface="Tahoma" panose="020B0604030504040204" pitchFamily="34" charset="0"/>
              <a:ea typeface="Tahoma" panose="020B0604030504040204" pitchFamily="34" charset="0"/>
              <a:cs typeface="Tahoma" panose="020B0604030504040204" pitchFamily="34" charset="0"/>
            </a:rPr>
            <a:t>מאפשר לשותף הנותר בחיים לפעול בחשבון</a:t>
          </a:r>
          <a:endParaRPr lang="en-US" sz="1700" b="0" dirty="0">
            <a:solidFill>
              <a:schemeClr val="bg1"/>
            </a:solidFill>
            <a:latin typeface="Tahoma" panose="020B0604030504040204" pitchFamily="34" charset="0"/>
            <a:ea typeface="Tahoma" panose="020B0604030504040204" pitchFamily="34" charset="0"/>
            <a:cs typeface="Tahoma" panose="020B0604030504040204" pitchFamily="34" charset="0"/>
          </a:endParaRPr>
        </a:p>
      </dgm:t>
    </dgm:pt>
    <dgm:pt modelId="{D00A4426-979E-4F36-BF70-8624BD0A501A}" type="parTrans" cxnId="{875336E4-22E6-4C63-8FCF-3D8FB8456EA9}">
      <dgm:prSet/>
      <dgm:spPr/>
      <dgm:t>
        <a:bodyPr/>
        <a:lstStyle/>
        <a:p>
          <a:endParaRPr lang="en-US"/>
        </a:p>
      </dgm:t>
    </dgm:pt>
    <dgm:pt modelId="{F34756FF-BD3B-48F0-9D5E-0764C1DF8C9B}" type="sibTrans" cxnId="{875336E4-22E6-4C63-8FCF-3D8FB8456EA9}">
      <dgm:prSet/>
      <dgm:spPr/>
      <dgm:t>
        <a:bodyPr/>
        <a:lstStyle/>
        <a:p>
          <a:endParaRPr lang="en-US"/>
        </a:p>
      </dgm:t>
    </dgm:pt>
    <dgm:pt modelId="{9F3E15EC-642D-42C0-8FF9-96B3F535FF72}" type="pres">
      <dgm:prSet presAssocID="{5475B7AB-599D-4D44-93AF-06EECE701B69}" presName="diagram" presStyleCnt="0">
        <dgm:presLayoutVars>
          <dgm:dir/>
          <dgm:resizeHandles val="exact"/>
        </dgm:presLayoutVars>
      </dgm:prSet>
      <dgm:spPr/>
    </dgm:pt>
    <dgm:pt modelId="{EE44BBBE-AFE2-48D0-9AE6-EBD990E8D223}" type="pres">
      <dgm:prSet presAssocID="{7842897D-E8EB-4803-A8BD-8CA17268B7ED}" presName="arrow" presStyleLbl="node1" presStyleIdx="0" presStyleCnt="4" custScaleX="123511" custScaleY="132160" custRadScaleRad="96772">
        <dgm:presLayoutVars>
          <dgm:bulletEnabled val="1"/>
        </dgm:presLayoutVars>
      </dgm:prSet>
      <dgm:spPr/>
    </dgm:pt>
    <dgm:pt modelId="{CB3F7133-16D7-4AD4-92A9-12B6890E2A2C}" type="pres">
      <dgm:prSet presAssocID="{C24C0EFF-5DA5-4634-980D-1B9532141A8C}" presName="arrow" presStyleLbl="node1" presStyleIdx="1" presStyleCnt="4" custScaleX="119773" custScaleY="138009" custRadScaleRad="157614" custRadScaleInc="2537">
        <dgm:presLayoutVars>
          <dgm:bulletEnabled val="1"/>
        </dgm:presLayoutVars>
      </dgm:prSet>
      <dgm:spPr/>
    </dgm:pt>
    <dgm:pt modelId="{23DB1B5F-16BB-435B-8AC4-5F5F583DD937}" type="pres">
      <dgm:prSet presAssocID="{6B75B607-DD33-443C-A24A-BE6A6540720A}" presName="arrow" presStyleLbl="node1" presStyleIdx="2" presStyleCnt="4" custScaleX="129999" custScaleY="128856">
        <dgm:presLayoutVars>
          <dgm:bulletEnabled val="1"/>
        </dgm:presLayoutVars>
      </dgm:prSet>
      <dgm:spPr/>
    </dgm:pt>
    <dgm:pt modelId="{85D4B8FB-A69F-4CB7-ABAB-632889014ED9}" type="pres">
      <dgm:prSet presAssocID="{F1760CA9-93CC-4D8C-936E-66F0AE387A1A}" presName="arrow" presStyleLbl="node1" presStyleIdx="3" presStyleCnt="4" custScaleX="129062" custScaleY="138114" custRadScaleRad="154700" custRadScaleInc="-1191">
        <dgm:presLayoutVars>
          <dgm:bulletEnabled val="1"/>
        </dgm:presLayoutVars>
      </dgm:prSet>
      <dgm:spPr/>
    </dgm:pt>
  </dgm:ptLst>
  <dgm:cxnLst>
    <dgm:cxn modelId="{6F100319-FAC9-4E30-B07C-9CE9CCFC451B}" type="presOf" srcId="{5475B7AB-599D-4D44-93AF-06EECE701B69}" destId="{9F3E15EC-642D-42C0-8FF9-96B3F535FF72}" srcOrd="0" destOrd="0" presId="urn:microsoft.com/office/officeart/2005/8/layout/arrow5"/>
    <dgm:cxn modelId="{67446A1C-CFCE-480D-AF3B-D3B4A4FD7716}" srcId="{5475B7AB-599D-4D44-93AF-06EECE701B69}" destId="{6B75B607-DD33-443C-A24A-BE6A6540720A}" srcOrd="2" destOrd="0" parTransId="{B271A396-B8C7-4517-B5CB-DEAE2861D8C5}" sibTransId="{7624993F-C76F-4F29-A1CA-1D7DE9BE0708}"/>
    <dgm:cxn modelId="{CB84E51D-513F-487A-94AA-9C7001C8C79D}" srcId="{5475B7AB-599D-4D44-93AF-06EECE701B69}" destId="{C24C0EFF-5DA5-4634-980D-1B9532141A8C}" srcOrd="1" destOrd="0" parTransId="{A3827F5F-4BFD-4B58-9E08-0113E150FE2D}" sibTransId="{E956F70B-5D7D-46B6-AA45-A8010A0DAE9D}"/>
    <dgm:cxn modelId="{2415DA3D-9329-485B-8B45-65494B454058}" type="presOf" srcId="{C24C0EFF-5DA5-4634-980D-1B9532141A8C}" destId="{CB3F7133-16D7-4AD4-92A9-12B6890E2A2C}" srcOrd="0" destOrd="0" presId="urn:microsoft.com/office/officeart/2005/8/layout/arrow5"/>
    <dgm:cxn modelId="{D98E6B5B-A622-4C64-A8F3-511468C1CD46}" type="presOf" srcId="{6B75B607-DD33-443C-A24A-BE6A6540720A}" destId="{23DB1B5F-16BB-435B-8AC4-5F5F583DD937}" srcOrd="0" destOrd="0" presId="urn:microsoft.com/office/officeart/2005/8/layout/arrow5"/>
    <dgm:cxn modelId="{AE573A6E-A127-4A45-A383-A76C81EA57E4}" type="presOf" srcId="{F1760CA9-93CC-4D8C-936E-66F0AE387A1A}" destId="{85D4B8FB-A69F-4CB7-ABAB-632889014ED9}" srcOrd="0" destOrd="0" presId="urn:microsoft.com/office/officeart/2005/8/layout/arrow5"/>
    <dgm:cxn modelId="{8C979AA2-3CCC-4250-A29A-E06BF8F36BCA}" srcId="{5475B7AB-599D-4D44-93AF-06EECE701B69}" destId="{7842897D-E8EB-4803-A8BD-8CA17268B7ED}" srcOrd="0" destOrd="0" parTransId="{72918D68-84DC-495D-AFBA-7CD5C34FB160}" sibTransId="{4C3EE082-3E1B-46A5-9A21-D32A2CD3BA84}"/>
    <dgm:cxn modelId="{875336E4-22E6-4C63-8FCF-3D8FB8456EA9}" srcId="{5475B7AB-599D-4D44-93AF-06EECE701B69}" destId="{F1760CA9-93CC-4D8C-936E-66F0AE387A1A}" srcOrd="3" destOrd="0" parTransId="{D00A4426-979E-4F36-BF70-8624BD0A501A}" sibTransId="{F34756FF-BD3B-48F0-9D5E-0764C1DF8C9B}"/>
    <dgm:cxn modelId="{DFBD95F6-D780-4D9D-AF49-3D6F234079E3}" type="presOf" srcId="{7842897D-E8EB-4803-A8BD-8CA17268B7ED}" destId="{EE44BBBE-AFE2-48D0-9AE6-EBD990E8D223}" srcOrd="0" destOrd="0" presId="urn:microsoft.com/office/officeart/2005/8/layout/arrow5"/>
    <dgm:cxn modelId="{236D2166-FB21-4DF1-BF51-0A4EE1237373}" type="presParOf" srcId="{9F3E15EC-642D-42C0-8FF9-96B3F535FF72}" destId="{EE44BBBE-AFE2-48D0-9AE6-EBD990E8D223}" srcOrd="0" destOrd="0" presId="urn:microsoft.com/office/officeart/2005/8/layout/arrow5"/>
    <dgm:cxn modelId="{3111B244-815B-4283-ACD4-C686C0E279DF}" type="presParOf" srcId="{9F3E15EC-642D-42C0-8FF9-96B3F535FF72}" destId="{CB3F7133-16D7-4AD4-92A9-12B6890E2A2C}" srcOrd="1" destOrd="0" presId="urn:microsoft.com/office/officeart/2005/8/layout/arrow5"/>
    <dgm:cxn modelId="{FE85EDEF-1D00-4E8E-8812-D3350E286B81}" type="presParOf" srcId="{9F3E15EC-642D-42C0-8FF9-96B3F535FF72}" destId="{23DB1B5F-16BB-435B-8AC4-5F5F583DD937}" srcOrd="2" destOrd="0" presId="urn:microsoft.com/office/officeart/2005/8/layout/arrow5"/>
    <dgm:cxn modelId="{EA0779E4-8929-4D4A-A630-9996A3448470}" type="presParOf" srcId="{9F3E15EC-642D-42C0-8FF9-96B3F535FF72}" destId="{85D4B8FB-A69F-4CB7-ABAB-632889014ED9}" srcOrd="3" destOrd="0" presId="urn:microsoft.com/office/officeart/2005/8/layout/arrow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BB39CF-A144-4F8A-A1C7-29E9FC19CF74}">
      <dsp:nvSpPr>
        <dsp:cNvPr id="0" name=""/>
        <dsp:cNvSpPr/>
      </dsp:nvSpPr>
      <dsp:spPr>
        <a:xfrm>
          <a:off x="0" y="255337"/>
          <a:ext cx="8546431"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0C8A25C-F755-40B7-987D-F3AEB5F6E912}">
      <dsp:nvSpPr>
        <dsp:cNvPr id="0" name=""/>
        <dsp:cNvSpPr/>
      </dsp:nvSpPr>
      <dsp:spPr>
        <a:xfrm>
          <a:off x="422919" y="184564"/>
          <a:ext cx="8123511"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124" tIns="0" rIns="226124" bIns="0" numCol="1" spcCol="1270" anchor="ctr" anchorCtr="0">
          <a:noAutofit/>
        </a:bodyPr>
        <a:lstStyle/>
        <a:p>
          <a:pPr marL="0" lvl="0" indent="0" algn="r" defTabSz="933450">
            <a:lnSpc>
              <a:spcPct val="100000"/>
            </a:lnSpc>
            <a:spcBef>
              <a:spcPct val="0"/>
            </a:spcBef>
            <a:spcAft>
              <a:spcPts val="600"/>
            </a:spcAft>
            <a:buNone/>
          </a:pPr>
          <a:r>
            <a:rPr lang="he-IL" sz="2100" b="1" kern="1200" dirty="0">
              <a:solidFill>
                <a:schemeClr val="bg1"/>
              </a:solidFill>
            </a:rPr>
            <a:t>חובת הזהירות- ע"א 1570/92 </a:t>
          </a:r>
          <a:r>
            <a:rPr lang="he-IL" sz="2100" b="1" i="0" u="sng" kern="1200" dirty="0">
              <a:solidFill>
                <a:schemeClr val="bg1"/>
              </a:solidFill>
            </a:rPr>
            <a:t>בנק מזרחי </a:t>
          </a:r>
          <a:r>
            <a:rPr lang="he-IL" sz="2100" b="1" i="0" u="sng" kern="1200" dirty="0" err="1">
              <a:solidFill>
                <a:schemeClr val="bg1"/>
              </a:solidFill>
            </a:rPr>
            <a:t>נ.ציגלר</a:t>
          </a:r>
          <a:endParaRPr lang="en-US" sz="2100" b="1" i="0" u="sng" kern="1200" dirty="0">
            <a:solidFill>
              <a:srgbClr val="FFC000"/>
            </a:solidFill>
          </a:endParaRPr>
        </a:p>
      </dsp:txBody>
      <dsp:txXfrm>
        <a:off x="453181" y="214826"/>
        <a:ext cx="8062987" cy="559396"/>
      </dsp:txXfrm>
    </dsp:sp>
    <dsp:sp modelId="{8BBE0655-1500-48F9-8989-417B0BCE3073}">
      <dsp:nvSpPr>
        <dsp:cNvPr id="0" name=""/>
        <dsp:cNvSpPr/>
      </dsp:nvSpPr>
      <dsp:spPr>
        <a:xfrm>
          <a:off x="0" y="1158603"/>
          <a:ext cx="8546431"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E3ECA9-3E70-428B-8152-58C589E57715}">
      <dsp:nvSpPr>
        <dsp:cNvPr id="0" name=""/>
        <dsp:cNvSpPr/>
      </dsp:nvSpPr>
      <dsp:spPr>
        <a:xfrm>
          <a:off x="408968" y="1124657"/>
          <a:ext cx="8137462"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124" tIns="0" rIns="226124" bIns="0" numCol="1" spcCol="1270" anchor="ctr" anchorCtr="0">
          <a:noAutofit/>
        </a:bodyPr>
        <a:lstStyle/>
        <a:p>
          <a:pPr marL="0" marR="0" lvl="0" indent="0" algn="r" defTabSz="914400" eaLnBrk="1" fontAlgn="auto" latinLnBrk="0" hangingPunct="1">
            <a:lnSpc>
              <a:spcPct val="100000"/>
            </a:lnSpc>
            <a:spcBef>
              <a:spcPct val="0"/>
            </a:spcBef>
            <a:spcAft>
              <a:spcPts val="600"/>
            </a:spcAft>
            <a:buClrTx/>
            <a:buSzTx/>
            <a:buFontTx/>
            <a:buNone/>
            <a:tabLst/>
            <a:defRPr/>
          </a:pPr>
          <a:r>
            <a:rPr lang="he-IL" sz="2100" b="1" kern="1200" dirty="0">
              <a:solidFill>
                <a:schemeClr val="bg1"/>
              </a:solidFill>
            </a:rPr>
            <a:t>חובת הנאמנות- "יחסים מיוחדים"</a:t>
          </a:r>
          <a:endParaRPr lang="en-US" sz="2100" b="1" kern="1200" dirty="0">
            <a:solidFill>
              <a:schemeClr val="bg1"/>
            </a:solidFill>
          </a:endParaRPr>
        </a:p>
      </dsp:txBody>
      <dsp:txXfrm>
        <a:off x="439230" y="1154919"/>
        <a:ext cx="8076938" cy="559396"/>
      </dsp:txXfrm>
    </dsp:sp>
    <dsp:sp modelId="{90B3CF5E-8B2F-48D7-B855-C6DFF34A817E}">
      <dsp:nvSpPr>
        <dsp:cNvPr id="0" name=""/>
        <dsp:cNvSpPr/>
      </dsp:nvSpPr>
      <dsp:spPr>
        <a:xfrm>
          <a:off x="0" y="2125825"/>
          <a:ext cx="8546431" cy="529200"/>
        </a:xfrm>
        <a:prstGeom prst="rect">
          <a:avLst/>
        </a:prstGeom>
        <a:solidFill>
          <a:schemeClr val="lt1">
            <a:alpha val="90000"/>
            <a:hueOff val="0"/>
            <a:satOff val="0"/>
            <a:lumOff val="0"/>
            <a:alphaOff val="0"/>
          </a:schemeClr>
        </a:solidFill>
        <a:ln w="1587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E7B1ED0-C9C2-4793-AF6E-7D44E2279EC5}">
      <dsp:nvSpPr>
        <dsp:cNvPr id="0" name=""/>
        <dsp:cNvSpPr/>
      </dsp:nvSpPr>
      <dsp:spPr>
        <a:xfrm>
          <a:off x="408968" y="1930234"/>
          <a:ext cx="8137462" cy="619920"/>
        </a:xfrm>
        <a:prstGeom prst="roundRect">
          <a:avLst/>
        </a:prstGeom>
        <a:solidFill>
          <a:schemeClr val="accent1">
            <a:hueOff val="0"/>
            <a:satOff val="0"/>
            <a:lumOff val="0"/>
            <a:alphaOff val="0"/>
          </a:schemeClr>
        </a:solidFill>
        <a:ln w="1587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6124" tIns="0" rIns="226124" bIns="0" numCol="1" spcCol="1270" anchor="ctr" anchorCtr="0">
          <a:noAutofit/>
        </a:bodyPr>
        <a:lstStyle/>
        <a:p>
          <a:pPr marL="0" marR="0" lvl="0" indent="0" algn="r" defTabSz="914400" eaLnBrk="1" fontAlgn="auto" latinLnBrk="0" hangingPunct="1">
            <a:lnSpc>
              <a:spcPct val="100000"/>
            </a:lnSpc>
            <a:spcBef>
              <a:spcPct val="0"/>
            </a:spcBef>
            <a:spcAft>
              <a:spcPts val="600"/>
            </a:spcAft>
            <a:buClrTx/>
            <a:buSzTx/>
            <a:buFontTx/>
            <a:buNone/>
            <a:tabLst/>
            <a:defRPr/>
          </a:pPr>
          <a:r>
            <a:rPr lang="he-IL" sz="2000" b="1" kern="1200" dirty="0">
              <a:solidFill>
                <a:prstClr val="black"/>
              </a:solidFill>
              <a:latin typeface="Calisto MT" panose="02040603050505030304"/>
              <a:ea typeface="+mn-ea"/>
              <a:cs typeface="Arial" panose="020B0604020202020204" pitchFamily="34" charset="0"/>
            </a:rPr>
            <a:t>חובת הסודיות (מתי ניתן להפר? )- </a:t>
          </a:r>
          <a:r>
            <a:rPr lang="he-IL" sz="2100" b="1" kern="1200" dirty="0">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רע"א</a:t>
          </a:r>
          <a:r>
            <a:rPr lang="he-IL" sz="2000" b="1" kern="1200" dirty="0">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1917/92 – יעקב </a:t>
          </a:r>
          <a:r>
            <a:rPr lang="he-IL" sz="2000" b="1" kern="1200" dirty="0" err="1">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סקולר</a:t>
          </a:r>
          <a:r>
            <a:rPr lang="he-IL" sz="2000" b="1" kern="1200" dirty="0">
              <a:solidFill>
                <a:prstClr val="black"/>
              </a:solidFill>
              <a:latin typeface="Calisto MT" panose="02040603050505030304"/>
              <a:ea typeface="+mn-ea"/>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 ואח' נ' ניצה ג'רבי ו-6 אח'</a:t>
          </a:r>
          <a:endParaRPr lang="en-US" sz="2000" b="1" kern="1200" dirty="0">
            <a:solidFill>
              <a:prstClr val="black"/>
            </a:solidFill>
            <a:latin typeface="Calisto MT" panose="02040603050505030304"/>
            <a:ea typeface="+mn-ea"/>
            <a:cs typeface="Arial" panose="020B0604020202020204" pitchFamily="34" charset="0"/>
          </a:endParaRPr>
        </a:p>
      </dsp:txBody>
      <dsp:txXfrm>
        <a:off x="439230" y="1960496"/>
        <a:ext cx="8076938" cy="55939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44BBBE-AFE2-48D0-9AE6-EBD990E8D223}">
      <dsp:nvSpPr>
        <dsp:cNvPr id="0" name=""/>
        <dsp:cNvSpPr/>
      </dsp:nvSpPr>
      <dsp:spPr>
        <a:xfrm>
          <a:off x="4041113" y="-244268"/>
          <a:ext cx="2360291" cy="2525573"/>
        </a:xfrm>
        <a:prstGeom prst="downArrow">
          <a:avLst>
            <a:gd name="adj1" fmla="val 50000"/>
            <a:gd name="adj2" fmla="val 35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he-IL" sz="1700" b="0" kern="1200" dirty="0">
              <a:solidFill>
                <a:schemeClr val="bg1"/>
              </a:solidFill>
              <a:latin typeface="Tahoma" panose="020B0604030504040204" pitchFamily="34" charset="0"/>
              <a:ea typeface="Tahoma" panose="020B0604030504040204" pitchFamily="34" charset="0"/>
              <a:cs typeface="Tahoma" panose="020B0604030504040204" pitchFamily="34" charset="0"/>
            </a:rPr>
            <a:t>מהו סעיף "אריכות ימים" בחשבון ?</a:t>
          </a:r>
          <a:endParaRPr lang="en-US" sz="1700" b="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a:off x="4631186" y="-244268"/>
        <a:ext cx="1180145" cy="2112522"/>
      </dsp:txXfrm>
    </dsp:sp>
    <dsp:sp modelId="{CB3F7133-16D7-4AD4-92A9-12B6890E2A2C}">
      <dsp:nvSpPr>
        <dsp:cNvPr id="0" name=""/>
        <dsp:cNvSpPr/>
      </dsp:nvSpPr>
      <dsp:spPr>
        <a:xfrm rot="5400000">
          <a:off x="6344535" y="1183697"/>
          <a:ext cx="2288858" cy="2637347"/>
        </a:xfrm>
        <a:prstGeom prst="downArrow">
          <a:avLst>
            <a:gd name="adj1" fmla="val 50000"/>
            <a:gd name="adj2" fmla="val 35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he-IL" sz="1700" b="0" kern="1200" dirty="0">
              <a:solidFill>
                <a:schemeClr val="bg1"/>
              </a:solidFill>
              <a:latin typeface="Tahoma" panose="020B0604030504040204" pitchFamily="34" charset="0"/>
              <a:ea typeface="Tahoma" panose="020B0604030504040204" pitchFamily="34" charset="0"/>
              <a:cs typeface="Tahoma" panose="020B0604030504040204" pitchFamily="34" charset="0"/>
            </a:rPr>
            <a:t>מאפשר להמשיך ולנהל חשבון בנק גם לאחר החשבון נפטר</a:t>
          </a:r>
          <a:endParaRPr lang="en-US" sz="1700" b="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rot="-5400000">
        <a:off x="6570841" y="1930157"/>
        <a:ext cx="2236797" cy="1144429"/>
      </dsp:txXfrm>
    </dsp:sp>
    <dsp:sp modelId="{23DB1B5F-16BB-435B-8AC4-5F5F583DD937}">
      <dsp:nvSpPr>
        <dsp:cNvPr id="0" name=""/>
        <dsp:cNvSpPr/>
      </dsp:nvSpPr>
      <dsp:spPr>
        <a:xfrm rot="10800000">
          <a:off x="3979120" y="2620651"/>
          <a:ext cx="2484277" cy="2462434"/>
        </a:xfrm>
        <a:prstGeom prst="downArrow">
          <a:avLst>
            <a:gd name="adj1" fmla="val 50000"/>
            <a:gd name="adj2" fmla="val 35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100000"/>
            </a:lnSpc>
            <a:spcBef>
              <a:spcPct val="0"/>
            </a:spcBef>
            <a:spcAft>
              <a:spcPts val="0"/>
            </a:spcAft>
            <a:buNone/>
          </a:pPr>
          <a:r>
            <a:rPr lang="he-IL" sz="1600" b="0" kern="1200" dirty="0">
              <a:solidFill>
                <a:schemeClr val="bg1"/>
              </a:solidFill>
              <a:latin typeface="Tahoma" panose="020B0604030504040204" pitchFamily="34" charset="0"/>
              <a:ea typeface="Tahoma" panose="020B0604030504040204" pitchFamily="34" charset="0"/>
              <a:cs typeface="Tahoma" panose="020B0604030504040204" pitchFamily="34" charset="0"/>
            </a:rPr>
            <a:t>המטרה להימנע מ"הקפאת" החשבון בעקבות פטירת אחד השותפים</a:t>
          </a:r>
          <a:endParaRPr lang="en-US" sz="1600" b="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rot="10800000">
        <a:off x="4600189" y="3051577"/>
        <a:ext cx="1242139" cy="2031508"/>
      </dsp:txXfrm>
    </dsp:sp>
    <dsp:sp modelId="{85D4B8FB-A69F-4CB7-ABAB-632889014ED9}">
      <dsp:nvSpPr>
        <dsp:cNvPr id="0" name=""/>
        <dsp:cNvSpPr/>
      </dsp:nvSpPr>
      <dsp:spPr>
        <a:xfrm rot="16200000">
          <a:off x="1760914" y="1133947"/>
          <a:ext cx="2466371" cy="2639354"/>
        </a:xfrm>
        <a:prstGeom prst="downArrow">
          <a:avLst>
            <a:gd name="adj1" fmla="val 50000"/>
            <a:gd name="adj2" fmla="val 35000"/>
          </a:avLst>
        </a:prstGeom>
        <a:solidFill>
          <a:schemeClr val="accent2">
            <a:hueOff val="0"/>
            <a:satOff val="0"/>
            <a:lumOff val="0"/>
            <a:alphaOff val="0"/>
          </a:schemeClr>
        </a:solidFill>
        <a:ln w="25400" cap="rnd"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he-IL" sz="1700" b="0" kern="1200" dirty="0">
              <a:solidFill>
                <a:schemeClr val="bg1"/>
              </a:solidFill>
              <a:latin typeface="Tahoma" panose="020B0604030504040204" pitchFamily="34" charset="0"/>
              <a:ea typeface="Tahoma" panose="020B0604030504040204" pitchFamily="34" charset="0"/>
              <a:cs typeface="Tahoma" panose="020B0604030504040204" pitchFamily="34" charset="0"/>
            </a:rPr>
            <a:t>מאפשר לשותף הנותר בחיים לפעול בחשבון</a:t>
          </a:r>
          <a:endParaRPr lang="en-US" sz="1700" b="0" kern="1200" dirty="0">
            <a:solidFill>
              <a:schemeClr val="bg1"/>
            </a:solidFill>
            <a:latin typeface="Tahoma" panose="020B0604030504040204" pitchFamily="34" charset="0"/>
            <a:ea typeface="Tahoma" panose="020B0604030504040204" pitchFamily="34" charset="0"/>
            <a:cs typeface="Tahoma" panose="020B0604030504040204" pitchFamily="34" charset="0"/>
          </a:endParaRPr>
        </a:p>
      </dsp:txBody>
      <dsp:txXfrm rot="5400000">
        <a:off x="1674423" y="1837032"/>
        <a:ext cx="2207739" cy="1233185"/>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5">
  <dgm:title val=""/>
  <dgm:desc val=""/>
  <dgm:catLst>
    <dgm:cat type="relationship" pri="60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4025636" y="0"/>
            <a:ext cx="3078427" cy="513508"/>
          </a:xfrm>
          <a:prstGeom prst="rect">
            <a:avLst/>
          </a:prstGeom>
        </p:spPr>
        <p:txBody>
          <a:bodyPr vert="horz" lIns="99075" tIns="49538" rIns="99075" bIns="49538" rtlCol="1"/>
          <a:lstStyle>
            <a:lvl1pPr algn="r">
              <a:defRPr sz="1300"/>
            </a:lvl1pPr>
          </a:lstStyle>
          <a:p>
            <a:endParaRPr lang="he-IL"/>
          </a:p>
        </p:txBody>
      </p:sp>
      <p:sp>
        <p:nvSpPr>
          <p:cNvPr id="3" name="מציין מיקום של תאריך 2"/>
          <p:cNvSpPr>
            <a:spLocks noGrp="1"/>
          </p:cNvSpPr>
          <p:nvPr>
            <p:ph type="dt" idx="1"/>
          </p:nvPr>
        </p:nvSpPr>
        <p:spPr>
          <a:xfrm>
            <a:off x="1645" y="0"/>
            <a:ext cx="3078427" cy="513508"/>
          </a:xfrm>
          <a:prstGeom prst="rect">
            <a:avLst/>
          </a:prstGeom>
        </p:spPr>
        <p:txBody>
          <a:bodyPr vert="horz" lIns="99075" tIns="49538" rIns="99075" bIns="49538" rtlCol="1"/>
          <a:lstStyle>
            <a:lvl1pPr algn="l">
              <a:defRPr sz="1300"/>
            </a:lvl1pPr>
          </a:lstStyle>
          <a:p>
            <a:fld id="{C1D64877-DA0A-4FAB-AC79-030DF0479770}" type="datetimeFigureOut">
              <a:rPr lang="he-IL" smtClean="0"/>
              <a:t>י'/שבט/תשפ"ד</a:t>
            </a:fld>
            <a:endParaRPr lang="he-IL"/>
          </a:p>
        </p:txBody>
      </p:sp>
      <p:sp>
        <p:nvSpPr>
          <p:cNvPr id="4" name="מציין מיקום של תמונת שקופית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1" anchor="ctr"/>
          <a:lstStyle/>
          <a:p>
            <a:endParaRPr lang="he-IL"/>
          </a:p>
        </p:txBody>
      </p:sp>
      <p:sp>
        <p:nvSpPr>
          <p:cNvPr id="5" name="מציין מיקום של הערות 4"/>
          <p:cNvSpPr>
            <a:spLocks noGrp="1"/>
          </p:cNvSpPr>
          <p:nvPr>
            <p:ph type="body" sz="quarter" idx="3"/>
          </p:nvPr>
        </p:nvSpPr>
        <p:spPr>
          <a:xfrm>
            <a:off x="710407" y="4925407"/>
            <a:ext cx="5683250" cy="4029879"/>
          </a:xfrm>
          <a:prstGeom prst="rect">
            <a:avLst/>
          </a:prstGeom>
        </p:spPr>
        <p:txBody>
          <a:bodyPr vert="horz" lIns="99075" tIns="49538" rIns="99075" bIns="49538"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4025636" y="9721107"/>
            <a:ext cx="3078427" cy="513507"/>
          </a:xfrm>
          <a:prstGeom prst="rect">
            <a:avLst/>
          </a:prstGeom>
        </p:spPr>
        <p:txBody>
          <a:bodyPr vert="horz" lIns="99075" tIns="49538" rIns="99075" bIns="49538" rtlCol="1" anchor="b"/>
          <a:lstStyle>
            <a:lvl1pPr algn="r">
              <a:defRPr sz="1300"/>
            </a:lvl1pPr>
          </a:lstStyle>
          <a:p>
            <a:endParaRPr lang="he-IL"/>
          </a:p>
        </p:txBody>
      </p:sp>
      <p:sp>
        <p:nvSpPr>
          <p:cNvPr id="7" name="מציין מיקום של מספר שקופית 6"/>
          <p:cNvSpPr>
            <a:spLocks noGrp="1"/>
          </p:cNvSpPr>
          <p:nvPr>
            <p:ph type="sldNum" sz="quarter" idx="5"/>
          </p:nvPr>
        </p:nvSpPr>
        <p:spPr>
          <a:xfrm>
            <a:off x="1645" y="9721107"/>
            <a:ext cx="3078427" cy="513507"/>
          </a:xfrm>
          <a:prstGeom prst="rect">
            <a:avLst/>
          </a:prstGeom>
        </p:spPr>
        <p:txBody>
          <a:bodyPr vert="horz" lIns="99075" tIns="49538" rIns="99075" bIns="49538" rtlCol="1" anchor="b"/>
          <a:lstStyle>
            <a:lvl1pPr algn="l">
              <a:defRPr sz="1300"/>
            </a:lvl1pPr>
          </a:lstStyle>
          <a:p>
            <a:fld id="{43EF837F-C348-440C-A734-95E08B31658D}" type="slidenum">
              <a:rPr lang="he-IL" smtClean="0"/>
              <a:t>‹#›</a:t>
            </a:fld>
            <a:endParaRPr lang="he-IL"/>
          </a:p>
        </p:txBody>
      </p:sp>
    </p:spTree>
    <p:extLst>
      <p:ext uri="{BB962C8B-B14F-4D97-AF65-F5344CB8AC3E}">
        <p14:creationId xmlns:p14="http://schemas.microsoft.com/office/powerpoint/2010/main" val="21268059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he-IL">
              <a:latin typeface="Tahoma" panose="020B0604030504040204" pitchFamily="34" charset="0"/>
              <a:ea typeface="Tahoma" panose="020B0604030504040204" pitchFamily="34" charset="0"/>
              <a:cs typeface="Tahoma" panose="020B0604030504040204" pitchFamily="34" charset="0"/>
            </a:endParaRPr>
          </a:p>
        </p:txBody>
      </p:sp>
      <p:sp>
        <p:nvSpPr>
          <p:cNvPr id="4" name="מציין מיקום של מספר שקופית 3"/>
          <p:cNvSpPr>
            <a:spLocks noGrp="1"/>
          </p:cNvSpPr>
          <p:nvPr>
            <p:ph type="sldNum" sz="quarter" idx="5"/>
          </p:nvPr>
        </p:nvSpPr>
        <p:spPr/>
        <p:txBody>
          <a:bodyPr/>
          <a:lstStyle/>
          <a:p>
            <a:pPr algn="l" rtl="1"/>
            <a:fld id="{1A18195B-88C4-4D39-9D5D-61757C1334EB}" type="slidenum">
              <a:rPr lang="he-IL" smtClean="0">
                <a:latin typeface="Tahoma" panose="020B0604030504040204" pitchFamily="34" charset="0"/>
                <a:ea typeface="Tahoma" panose="020B0604030504040204" pitchFamily="34" charset="0"/>
                <a:cs typeface="Tahoma" panose="020B0604030504040204" pitchFamily="34" charset="0"/>
              </a:rPr>
              <a:pPr algn="l" rtl="1"/>
              <a:t>1</a:t>
            </a:fld>
            <a:endParaRPr lang="he-I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75279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p:txBody>
          <a:bodyPr/>
          <a:lstStyle/>
          <a:p>
            <a:fld id="{F7AFFB9B-9FB8-469E-96F9-4D32314110B6}"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756705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341D2AC3-6A0B-4169-B1EA-E3AE8B351BDD}"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663696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DD4B9363-8B87-41B7-9F8E-64519CBB8F34}"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851567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EAEF5746-5284-4951-9F37-7AE924EDBCB7}"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143944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02398B29-7265-4A65-A2A4-6703C057B7C1}"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07271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28FBA082-94DF-4C4B-A041-6624924AB0A8}" type="datetimeFigureOut">
              <a:rPr lang="en-US" smtClean="0"/>
              <a:t>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37768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B27686C4-3AB5-4E0C-86CA-FB108C350AA9}" type="datetimeFigureOut">
              <a:rPr lang="en-US" smtClean="0"/>
              <a:t>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472807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33401779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1185055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C35BB1C6-BF8F-4481-8AB2-603A1C8A906A}"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441364"/>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0F7F47CF-67C9-420C-80A5-E2069FF0C2DF}" type="datetimeFigureOut">
              <a:rPr lang="en-US" smtClean="0"/>
              <a:t>1/20/2024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153358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C35BB1C6-BF8F-4481-8AB2-603A1C8A906A}"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53998061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C35BB1C6-BF8F-4481-8AB2-603A1C8A906A}" type="datetimeFigureOut">
              <a:rPr lang="en-US" smtClean="0"/>
              <a:t>1/20/2024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785581091"/>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smtClean="0"/>
              <a:t>1/20/2024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47499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smtClean="0"/>
              <a:t>1/20/2024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6306221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C35BB1C6-BF8F-4481-8AB2-603A1C8A906A}"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3141316501"/>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12EF78E3-FDA3-4D28-AAA2-0B81F349A39D}" type="datetimeFigureOut">
              <a:rPr lang="en-US" smtClean="0"/>
              <a:t>1/20/2024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2295874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C35BB1C6-BF8F-4481-8AB2-603A1C8A906A}" type="datetimeFigureOut">
              <a:rPr lang="en-US" smtClean="0"/>
              <a:t>1/20/2024</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6D22F896-40B5-4ADD-8801-0D06FADFA095}" type="slidenum">
              <a:rPr lang="en-US" smtClean="0"/>
              <a:pPr/>
              <a:t>‹#›</a:t>
            </a:fld>
            <a:endParaRPr lang="en-US" dirty="0"/>
          </a:p>
        </p:txBody>
      </p:sp>
    </p:spTree>
    <p:extLst>
      <p:ext uri="{BB962C8B-B14F-4D97-AF65-F5344CB8AC3E}">
        <p14:creationId xmlns:p14="http://schemas.microsoft.com/office/powerpoint/2010/main" val="123911513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06000" algn="r" defTabSz="457200" rtl="1"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r" defTabSz="457200" rtl="1"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r" defTabSz="457200" rtl="1"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r" defTabSz="457200" rtl="1"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mailto:Ovadia-law@outlook.co.il" TargetMode="Externa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Layout" Target="../diagrams/layout1.xml"/><Relationship Id="rId7" Type="http://schemas.openxmlformats.org/officeDocument/2006/relationships/image" Target="../media/image13.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7.jpeg"/><Relationship Id="rId7" Type="http://schemas.openxmlformats.org/officeDocument/2006/relationships/diagramColors" Target="../diagrams/colors2.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95000"/>
            <a:duotone>
              <a:schemeClr val="bg2">
                <a:shade val="80000"/>
                <a:lumMod val="80000"/>
              </a:schemeClr>
              <a:schemeClr val="bg2">
                <a:tint val="98000"/>
              </a:schemeClr>
            </a:duotone>
            <a:lum/>
          </a:blip>
          <a:srcRect/>
          <a:stretch>
            <a:fillRect/>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050E78D6-F072-48E7-8270-20EFBDD26F36}"/>
              </a:ext>
            </a:extLst>
          </p:cNvPr>
          <p:cNvSpPr>
            <a:spLocks noGrp="1"/>
          </p:cNvSpPr>
          <p:nvPr>
            <p:ph type="ctrTitle"/>
          </p:nvPr>
        </p:nvSpPr>
        <p:spPr>
          <a:xfrm>
            <a:off x="2156368" y="4664395"/>
            <a:ext cx="7753675" cy="1352499"/>
          </a:xfrm>
          <a:solidFill>
            <a:srgbClr val="F8EBE4"/>
          </a:solidFill>
        </p:spPr>
        <p:txBody>
          <a:bodyPr rtlCol="1">
            <a:noAutofit/>
          </a:bodyPr>
          <a:lstStyle/>
          <a:p>
            <a:pPr rtl="1"/>
            <a:r>
              <a:rPr lang="he-IL" b="1" dirty="0">
                <a:solidFill>
                  <a:srgbClr val="8E4416"/>
                </a:solidFill>
                <a:latin typeface="Guttman-Aram" panose="02010401010101010101" pitchFamily="2" charset="-79"/>
                <a:cs typeface="Guttman-Aram" panose="02010401010101010101" pitchFamily="2" charset="-79"/>
              </a:rPr>
              <a:t>התנהלות (נכונה) מול הבנקים</a:t>
            </a:r>
          </a:p>
        </p:txBody>
      </p:sp>
      <p:pic>
        <p:nvPicPr>
          <p:cNvPr id="3" name="תמונה 2" descr="אדם המחזיק Tablet">
            <a:extLst>
              <a:ext uri="{FF2B5EF4-FFF2-40B4-BE49-F238E27FC236}">
                <a16:creationId xmlns:a16="http://schemas.microsoft.com/office/drawing/2014/main" id="{168C5C86-647C-5047-9EBD-37129CB1AEEE}"/>
              </a:ext>
            </a:extLst>
          </p:cNvPr>
          <p:cNvPicPr>
            <a:picLocks noChangeAspect="1"/>
          </p:cNvPicPr>
          <p:nvPr/>
        </p:nvPicPr>
        <p:blipFill rotWithShape="1">
          <a:blip r:embed="rId4">
            <a:extLst>
              <a:ext uri="{28A0092B-C50C-407E-A947-70E740481C1C}">
                <a14:useLocalDpi xmlns:a14="http://schemas.microsoft.com/office/drawing/2010/main" val="0"/>
              </a:ext>
            </a:extLst>
          </a:blip>
          <a:srcRect t="33301" b="14184"/>
          <a:stretch/>
        </p:blipFill>
        <p:spPr>
          <a:xfrm>
            <a:off x="-62784" y="0"/>
            <a:ext cx="12191980" cy="4912024"/>
          </a:xfrm>
          <a:prstGeom prst="rect">
            <a:avLst/>
          </a:prstGeom>
        </p:spPr>
      </p:pic>
      <p:sp>
        <p:nvSpPr>
          <p:cNvPr id="4" name="תיבת טקסט 3">
            <a:extLst>
              <a:ext uri="{FF2B5EF4-FFF2-40B4-BE49-F238E27FC236}">
                <a16:creationId xmlns:a16="http://schemas.microsoft.com/office/drawing/2014/main" id="{9AAD2BF5-6DC5-4482-0E78-6447BC7DE5B0}"/>
              </a:ext>
            </a:extLst>
          </p:cNvPr>
          <p:cNvSpPr txBox="1"/>
          <p:nvPr/>
        </p:nvSpPr>
        <p:spPr>
          <a:xfrm>
            <a:off x="1297871" y="701686"/>
            <a:ext cx="10347705" cy="4154984"/>
          </a:xfrm>
          <a:prstGeom prst="rect">
            <a:avLst/>
          </a:prstGeom>
          <a:noFill/>
        </p:spPr>
        <p:txBody>
          <a:bodyPr wrap="none" rtlCol="1">
            <a:spAutoFit/>
          </a:bodyPr>
          <a:lstStyle/>
          <a:p>
            <a:pPr algn="ctr" rtl="1">
              <a:spcBef>
                <a:spcPct val="0"/>
              </a:spcBef>
            </a:pPr>
            <a:r>
              <a:rPr lang="he-IL" sz="5400" b="1" dirty="0">
                <a:solidFill>
                  <a:srgbClr val="0070C0"/>
                </a:solidFill>
              </a:rPr>
              <a:t>       </a:t>
            </a:r>
            <a:r>
              <a:rPr lang="he-IL" sz="6600" b="1" dirty="0">
                <a:ln>
                  <a:solidFill>
                    <a:schemeClr val="bg1">
                      <a:lumMod val="75000"/>
                      <a:lumOff val="25000"/>
                      <a:alpha val="10000"/>
                    </a:schemeClr>
                  </a:solidFill>
                </a:ln>
                <a:solidFill>
                  <a:srgbClr val="8E4416"/>
                </a:solidFill>
                <a:effectLst>
                  <a:outerShdw blurRad="9525" dist="25400" dir="14640000" algn="tl" rotWithShape="0">
                    <a:schemeClr val="bg1">
                      <a:alpha val="30000"/>
                    </a:schemeClr>
                  </a:outerShdw>
                </a:effectLst>
                <a:latin typeface="Guttman-Aram" panose="02010401010101010101" pitchFamily="2" charset="-79"/>
                <a:ea typeface="+mj-ea"/>
                <a:cs typeface="Guttman-Aram" panose="02010401010101010101" pitchFamily="2" charset="-79"/>
              </a:rPr>
              <a:t>כנס צעדים ראשונים</a:t>
            </a:r>
          </a:p>
          <a:p>
            <a:pPr algn="ctr" rtl="1">
              <a:spcBef>
                <a:spcPct val="0"/>
              </a:spcBef>
            </a:pPr>
            <a:r>
              <a:rPr lang="he-IL" sz="6600" b="1" dirty="0">
                <a:ln>
                  <a:solidFill>
                    <a:schemeClr val="bg1">
                      <a:lumMod val="75000"/>
                      <a:lumOff val="25000"/>
                      <a:alpha val="10000"/>
                    </a:schemeClr>
                  </a:solidFill>
                </a:ln>
                <a:solidFill>
                  <a:srgbClr val="8E4416"/>
                </a:solidFill>
                <a:effectLst>
                  <a:outerShdw blurRad="9525" dist="25400" dir="14640000" algn="tl" rotWithShape="0">
                    <a:schemeClr val="bg1">
                      <a:alpha val="30000"/>
                    </a:schemeClr>
                  </a:outerShdw>
                </a:effectLst>
                <a:latin typeface="Guttman-Aram" panose="02010401010101010101" pitchFamily="2" charset="-79"/>
                <a:ea typeface="+mj-ea"/>
                <a:cs typeface="Guttman-Aram" panose="02010401010101010101" pitchFamily="2" charset="-79"/>
              </a:rPr>
              <a:t>עובדיה אביצור, עו"ד (כלכלן)</a:t>
            </a:r>
          </a:p>
          <a:p>
            <a:r>
              <a:rPr lang="en-US" sz="6600" b="1" dirty="0">
                <a:ln>
                  <a:solidFill>
                    <a:schemeClr val="bg1">
                      <a:lumMod val="75000"/>
                      <a:lumOff val="25000"/>
                      <a:alpha val="10000"/>
                    </a:schemeClr>
                  </a:solidFill>
                </a:ln>
                <a:solidFill>
                  <a:srgbClr val="8E4416"/>
                </a:solidFill>
                <a:effectLst>
                  <a:outerShdw blurRad="9525" dist="25400" dir="14640000" algn="tl" rotWithShape="0">
                    <a:schemeClr val="bg1">
                      <a:alpha val="30000"/>
                    </a:schemeClr>
                  </a:outerShdw>
                </a:effectLst>
                <a:ea typeface="+mj-ea"/>
                <a:cs typeface="Guttman-Aram" panose="02010401010101010101" pitchFamily="2" charset="-79"/>
                <a:hlinkClick r:id="rId5">
                  <a:extLst>
                    <a:ext uri="{A12FA001-AC4F-418D-AE19-62706E023703}">
                      <ahyp:hlinkClr xmlns:ahyp="http://schemas.microsoft.com/office/drawing/2018/hyperlinkcolor" val="tx"/>
                    </a:ext>
                  </a:extLst>
                </a:hlinkClick>
              </a:rPr>
              <a:t>Ovadia-law@outlook.co.il</a:t>
            </a:r>
            <a:endParaRPr lang="en-US" sz="6600" b="1" dirty="0">
              <a:ln>
                <a:solidFill>
                  <a:schemeClr val="bg1">
                    <a:lumMod val="75000"/>
                    <a:lumOff val="25000"/>
                    <a:alpha val="10000"/>
                  </a:schemeClr>
                </a:solidFill>
              </a:ln>
              <a:solidFill>
                <a:srgbClr val="8E4416"/>
              </a:solidFill>
              <a:effectLst>
                <a:outerShdw blurRad="9525" dist="25400" dir="14640000" algn="tl" rotWithShape="0">
                  <a:schemeClr val="bg1">
                    <a:alpha val="30000"/>
                  </a:schemeClr>
                </a:outerShdw>
              </a:effectLst>
              <a:ea typeface="+mj-ea"/>
              <a:cs typeface="Guttman-Aram" panose="02010401010101010101" pitchFamily="2" charset="-79"/>
            </a:endParaRPr>
          </a:p>
          <a:p>
            <a:pPr algn="ctr"/>
            <a:r>
              <a:rPr lang="en-US" sz="6600" b="1" dirty="0">
                <a:ln>
                  <a:solidFill>
                    <a:schemeClr val="bg1">
                      <a:lumMod val="75000"/>
                      <a:lumOff val="25000"/>
                      <a:alpha val="10000"/>
                    </a:schemeClr>
                  </a:solidFill>
                </a:ln>
                <a:solidFill>
                  <a:srgbClr val="8E4416"/>
                </a:solidFill>
                <a:effectLst>
                  <a:outerShdw blurRad="9525" dist="25400" dir="14640000" algn="tl" rotWithShape="0">
                    <a:schemeClr val="bg1">
                      <a:alpha val="30000"/>
                    </a:schemeClr>
                  </a:outerShdw>
                </a:effectLst>
                <a:ea typeface="+mj-ea"/>
                <a:cs typeface="Guttman-Aram" panose="02010401010101010101" pitchFamily="2" charset="-79"/>
              </a:rPr>
              <a:t>054-2001149</a:t>
            </a:r>
            <a:endParaRPr lang="he-IL" sz="6600" b="1" dirty="0">
              <a:ln>
                <a:solidFill>
                  <a:schemeClr val="bg1">
                    <a:lumMod val="75000"/>
                    <a:lumOff val="25000"/>
                    <a:alpha val="10000"/>
                  </a:schemeClr>
                </a:solidFill>
              </a:ln>
              <a:solidFill>
                <a:srgbClr val="8E4416"/>
              </a:solidFill>
              <a:effectLst>
                <a:outerShdw blurRad="9525" dist="25400" dir="14640000" algn="tl" rotWithShape="0">
                  <a:schemeClr val="bg1">
                    <a:alpha val="30000"/>
                  </a:schemeClr>
                </a:outerShdw>
              </a:effectLst>
              <a:latin typeface="Guttman-Aram" panose="02010401010101010101" pitchFamily="2" charset="-79"/>
              <a:ea typeface="+mj-ea"/>
              <a:cs typeface="Guttman-Aram" panose="02010401010101010101" pitchFamily="2" charset="-79"/>
            </a:endParaRPr>
          </a:p>
        </p:txBody>
      </p:sp>
    </p:spTree>
    <p:extLst>
      <p:ext uri="{BB962C8B-B14F-4D97-AF65-F5344CB8AC3E}">
        <p14:creationId xmlns:p14="http://schemas.microsoft.com/office/powerpoint/2010/main" val="8340504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527C4287-2610-CBBC-BEE6-4AEE326EEE3A}"/>
              </a:ext>
            </a:extLst>
          </p:cNvPr>
          <p:cNvSpPr>
            <a:spLocks noGrp="1"/>
          </p:cNvSpPr>
          <p:nvPr>
            <p:ph type="title"/>
          </p:nvPr>
        </p:nvSpPr>
        <p:spPr>
          <a:xfrm>
            <a:off x="1973065" y="373898"/>
            <a:ext cx="8245870" cy="1720524"/>
          </a:xfrm>
        </p:spPr>
        <p:txBody>
          <a:bodyPr>
            <a:noAutofit/>
          </a:bodyPr>
          <a:lstStyle/>
          <a:p>
            <a:pPr algn="ctr"/>
            <a:r>
              <a:rPr lang="he-IL" sz="6000" b="1" dirty="0">
                <a:solidFill>
                  <a:schemeClr val="tx2">
                    <a:lumMod val="90000"/>
                  </a:schemeClr>
                </a:solidFill>
                <a:effectLst>
                  <a:outerShdw blurRad="38100" dist="38100" dir="2700000" algn="tl">
                    <a:srgbClr val="000000">
                      <a:alpha val="43137"/>
                    </a:srgbClr>
                  </a:outerShdw>
                </a:effectLst>
                <a:latin typeface="Guttman-Aram" panose="02010401010101010101" pitchFamily="2" charset="-79"/>
                <a:ea typeface="Tahoma" panose="020B0604030504040204" pitchFamily="34" charset="0"/>
                <a:cs typeface="Guttman-Aram" panose="02010401010101010101" pitchFamily="2" charset="-79"/>
              </a:rPr>
              <a:t>תחרות והתנהלות מול הבנק</a:t>
            </a:r>
          </a:p>
        </p:txBody>
      </p:sp>
      <p:sp>
        <p:nvSpPr>
          <p:cNvPr id="3" name="מציין מיקום תוכן 2">
            <a:extLst>
              <a:ext uri="{FF2B5EF4-FFF2-40B4-BE49-F238E27FC236}">
                <a16:creationId xmlns:a16="http://schemas.microsoft.com/office/drawing/2014/main" id="{147B1EEE-4D6E-7D97-D46C-7D00A3A89AAB}"/>
              </a:ext>
            </a:extLst>
          </p:cNvPr>
          <p:cNvSpPr>
            <a:spLocks noGrp="1"/>
          </p:cNvSpPr>
          <p:nvPr>
            <p:ph idx="1"/>
          </p:nvPr>
        </p:nvSpPr>
        <p:spPr>
          <a:xfrm>
            <a:off x="272716" y="2178551"/>
            <a:ext cx="6787507" cy="3757792"/>
          </a:xfrm>
          <a:ln w="57150">
            <a:solidFill>
              <a:schemeClr val="tx2">
                <a:lumMod val="50000"/>
              </a:schemeClr>
            </a:solidFill>
          </a:ln>
        </p:spPr>
        <p:txBody>
          <a:bodyPr>
            <a:noAutofit/>
          </a:bodyPr>
          <a:lstStyle/>
          <a:p>
            <a:pPr>
              <a:lnSpc>
                <a:spcPct val="150000"/>
              </a:lnSpc>
              <a:buFont typeface="Wingdings" panose="05000000000000000000" pitchFamily="2" charset="2"/>
              <a:buChar char="v"/>
            </a:pPr>
            <a:r>
              <a:rPr lang="he-IL" sz="2400" dirty="0">
                <a:latin typeface="Tahoma" panose="020B0604030504040204" pitchFamily="34" charset="0"/>
                <a:ea typeface="Tahoma" panose="020B0604030504040204" pitchFamily="34" charset="0"/>
                <a:cs typeface="Tahoma" panose="020B0604030504040204" pitchFamily="34" charset="0"/>
              </a:rPr>
              <a:t> </a:t>
            </a:r>
            <a:r>
              <a:rPr lang="he-IL" sz="24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תזכרו, אתם הלקוחות והבנק חפץ בייקרכם</a:t>
            </a:r>
          </a:p>
          <a:p>
            <a:pPr>
              <a:lnSpc>
                <a:spcPct val="150000"/>
              </a:lnSpc>
              <a:buFont typeface="Wingdings" panose="05000000000000000000" pitchFamily="2" charset="2"/>
              <a:buChar char="v"/>
            </a:pPr>
            <a:r>
              <a:rPr lang="he-IL" sz="24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 נהלו משא ומתן על תנאי החשבון, ריביות ועמלות</a:t>
            </a:r>
          </a:p>
          <a:p>
            <a:pPr>
              <a:lnSpc>
                <a:spcPct val="150000"/>
              </a:lnSpc>
              <a:buFont typeface="Wingdings" panose="05000000000000000000" pitchFamily="2" charset="2"/>
              <a:buChar char="v"/>
            </a:pPr>
            <a:r>
              <a:rPr lang="he-IL" sz="2400" dirty="0">
                <a:solidFill>
                  <a:schemeClr val="accent3">
                    <a:lumMod val="40000"/>
                    <a:lumOff val="60000"/>
                  </a:schemeClr>
                </a:solidFill>
                <a:latin typeface="Tahoma" panose="020B0604030504040204" pitchFamily="34" charset="0"/>
                <a:ea typeface="Tahoma" panose="020B0604030504040204" pitchFamily="34" charset="0"/>
                <a:cs typeface="Tahoma" panose="020B0604030504040204" pitchFamily="34" charset="0"/>
              </a:rPr>
              <a:t> בדקו האם אתם משתייכים לסקטור המקבל הטבות מהבנק</a:t>
            </a:r>
          </a:p>
        </p:txBody>
      </p:sp>
      <p:grpSp>
        <p:nvGrpSpPr>
          <p:cNvPr id="4" name="קבוצה 3">
            <a:extLst>
              <a:ext uri="{FF2B5EF4-FFF2-40B4-BE49-F238E27FC236}">
                <a16:creationId xmlns:a16="http://schemas.microsoft.com/office/drawing/2014/main" id="{8C54E6FF-2B35-46A6-D7DF-F4E223D8FCC9}"/>
              </a:ext>
            </a:extLst>
          </p:cNvPr>
          <p:cNvGrpSpPr/>
          <p:nvPr/>
        </p:nvGrpSpPr>
        <p:grpSpPr>
          <a:xfrm>
            <a:off x="7268703" y="1906292"/>
            <a:ext cx="4805472" cy="4230966"/>
            <a:chOff x="7268703" y="1906292"/>
            <a:chExt cx="4805472" cy="4230966"/>
          </a:xfrm>
        </p:grpSpPr>
        <p:sp>
          <p:nvSpPr>
            <p:cNvPr id="5" name="כותרת 1">
              <a:extLst>
                <a:ext uri="{FF2B5EF4-FFF2-40B4-BE49-F238E27FC236}">
                  <a16:creationId xmlns:a16="http://schemas.microsoft.com/office/drawing/2014/main" id="{7C367573-2057-03C6-1291-CFA44B85665D}"/>
                </a:ext>
              </a:extLst>
            </p:cNvPr>
            <p:cNvSpPr txBox="1">
              <a:spLocks/>
            </p:cNvSpPr>
            <p:nvPr/>
          </p:nvSpPr>
          <p:spPr>
            <a:xfrm>
              <a:off x="7268704" y="1906292"/>
              <a:ext cx="4805471" cy="4230966"/>
            </a:xfrm>
            <a:prstGeom prst="rect">
              <a:avLst/>
            </a:prstGeom>
            <a:solidFill>
              <a:schemeClr val="tx1">
                <a:lumMod val="85000"/>
              </a:schemeClr>
            </a:solidFill>
            <a:effectLst>
              <a:outerShdw blurRad="25400" dir="17880000">
                <a:srgbClr val="000000">
                  <a:alpha val="46000"/>
                </a:srgbClr>
              </a:outerShdw>
            </a:effectLst>
          </p:spPr>
          <p:txBody>
            <a:bodyPr vert="horz" lIns="91440" tIns="45720" rIns="91440" bIns="45720" rtlCol="0" anchor="ctr">
              <a:normAutofit/>
            </a:bodyPr>
            <a:lstStyle>
              <a:lvl1pPr algn="ctr" defTabSz="457200" rtl="1"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endParaRPr lang="he-IL" b="1" dirty="0">
                <a:solidFill>
                  <a:srgbClr val="DAA600"/>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6146" name="Picture 2" descr="Mobile banking concept. Hand holds smartphone with abstract icons of bank and financial services">
              <a:extLst>
                <a:ext uri="{FF2B5EF4-FFF2-40B4-BE49-F238E27FC236}">
                  <a16:creationId xmlns:a16="http://schemas.microsoft.com/office/drawing/2014/main" id="{913E2CD1-EDD7-53BC-C33F-A672720C1BFA}"/>
                </a:ext>
              </a:extLst>
            </p:cNvPr>
            <p:cNvPicPr>
              <a:picLocks noChangeAspect="1" noChangeArrowheads="1"/>
            </p:cNvPicPr>
            <p:nvPr/>
          </p:nvPicPr>
          <p:blipFill rotWithShape="1">
            <a:blip r:embed="rId2">
              <a:alphaModFix amt="85000"/>
              <a:extLst>
                <a:ext uri="{28A0092B-C50C-407E-A947-70E740481C1C}">
                  <a14:useLocalDpi xmlns:a14="http://schemas.microsoft.com/office/drawing/2010/main" val="0"/>
                </a:ext>
              </a:extLst>
            </a:blip>
            <a:srcRect t="22033" r="10819" b="16717"/>
            <a:stretch/>
          </p:blipFill>
          <p:spPr bwMode="auto">
            <a:xfrm>
              <a:off x="7268703" y="2696856"/>
              <a:ext cx="4805471" cy="264983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4894891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green plant in clear glass cup">
            <a:extLst>
              <a:ext uri="{FF2B5EF4-FFF2-40B4-BE49-F238E27FC236}">
                <a16:creationId xmlns:a16="http://schemas.microsoft.com/office/drawing/2014/main" id="{0965E425-97AB-C9A1-6A29-1441F1323C93}"/>
              </a:ext>
            </a:extLst>
          </p:cNvPr>
          <p:cNvPicPr>
            <a:picLocks noGrp="1" noChangeAspect="1" noChangeArrowheads="1"/>
          </p:cNvPicPr>
          <p:nvPr>
            <p:ph idx="1"/>
          </p:nvPr>
        </p:nvPicPr>
        <p:blipFill rotWithShape="1">
          <a:blip r:embed="rId2">
            <a:alphaModFix amt="70000"/>
            <a:extLst>
              <a:ext uri="{BEBA8EAE-BF5A-486C-A8C5-ECC9F3942E4B}">
                <a14:imgProps xmlns:a14="http://schemas.microsoft.com/office/drawing/2010/main">
                  <a14:imgLayer r:embed="rId3">
                    <a14:imgEffect>
                      <a14:backgroundRemoval t="12144" b="97601" l="16800" r="49900">
                        <a14:foregroundMark x1="41100" y1="92204" x2="30800" y2="95352"/>
                        <a14:foregroundMark x1="30800" y1="95352" x2="25500" y2="77661"/>
                        <a14:foregroundMark x1="25200" y1="80060" x2="27300" y2="95352"/>
                        <a14:foregroundMark x1="27300" y1="95352" x2="27700" y2="96402"/>
                        <a14:foregroundMark x1="25500" y1="88906" x2="23000" y2="80510"/>
                        <a14:foregroundMark x1="46600" y1="57721" x2="44300" y2="85457"/>
                        <a14:foregroundMark x1="44300" y1="85457" x2="39400" y2="95802"/>
                        <a14:foregroundMark x1="39400" y1="95802" x2="28700" y2="97151"/>
                        <a14:foregroundMark x1="28700" y1="97151" x2="28300" y2="97601"/>
                      </a14:backgroundRemoval>
                    </a14:imgEffect>
                  </a14:imgLayer>
                </a14:imgProps>
              </a:ext>
              <a:ext uri="{28A0092B-C50C-407E-A947-70E740481C1C}">
                <a14:useLocalDpi xmlns:a14="http://schemas.microsoft.com/office/drawing/2010/main" val="0"/>
              </a:ext>
            </a:extLst>
          </a:blip>
          <a:srcRect l="17079" t="6406" r="38210" b="-3642"/>
          <a:stretch/>
        </p:blipFill>
        <p:spPr bwMode="auto">
          <a:xfrm>
            <a:off x="422807" y="158676"/>
            <a:ext cx="4505654" cy="6540648"/>
          </a:xfrm>
          <a:custGeom>
            <a:avLst/>
            <a:gdLst/>
            <a:ahLst/>
            <a:cxnLst/>
            <a:rect l="l" t="t" r="r" b="b"/>
            <a:pathLst>
              <a:path w="4552738" h="5946218">
                <a:moveTo>
                  <a:pt x="0" y="0"/>
                </a:moveTo>
                <a:lnTo>
                  <a:pt x="193217" y="10418"/>
                </a:lnTo>
                <a:cubicBezTo>
                  <a:pt x="612089" y="35802"/>
                  <a:pt x="1030148" y="71660"/>
                  <a:pt x="1446580" y="128061"/>
                </a:cubicBezTo>
                <a:cubicBezTo>
                  <a:pt x="1735723" y="167547"/>
                  <a:pt x="2027715" y="194943"/>
                  <a:pt x="2320927" y="163517"/>
                </a:cubicBezTo>
                <a:cubicBezTo>
                  <a:pt x="2335563" y="161905"/>
                  <a:pt x="2352239" y="156669"/>
                  <a:pt x="2364438" y="161905"/>
                </a:cubicBezTo>
                <a:cubicBezTo>
                  <a:pt x="2506776" y="220729"/>
                  <a:pt x="2662121" y="178424"/>
                  <a:pt x="2809744" y="215490"/>
                </a:cubicBezTo>
                <a:cubicBezTo>
                  <a:pt x="2771925" y="358517"/>
                  <a:pt x="2609662" y="346832"/>
                  <a:pt x="2518162" y="445944"/>
                </a:cubicBezTo>
                <a:cubicBezTo>
                  <a:pt x="2667409" y="485424"/>
                  <a:pt x="2801610" y="525312"/>
                  <a:pt x="2937846" y="555124"/>
                </a:cubicBezTo>
                <a:cubicBezTo>
                  <a:pt x="3082216" y="586550"/>
                  <a:pt x="3204622" y="671561"/>
                  <a:pt x="3345734" y="709433"/>
                </a:cubicBezTo>
                <a:cubicBezTo>
                  <a:pt x="3375832" y="717492"/>
                  <a:pt x="3412025" y="745693"/>
                  <a:pt x="3422598" y="773089"/>
                </a:cubicBezTo>
                <a:cubicBezTo>
                  <a:pt x="3456757" y="861726"/>
                  <a:pt x="4138745" y="1110310"/>
                  <a:pt x="4058225" y="1189273"/>
                </a:cubicBezTo>
                <a:cubicBezTo>
                  <a:pt x="4024878" y="1221909"/>
                  <a:pt x="3981773" y="1245276"/>
                  <a:pt x="3936629" y="1277508"/>
                </a:cubicBezTo>
                <a:cubicBezTo>
                  <a:pt x="4004547" y="1338344"/>
                  <a:pt x="4080998" y="1364935"/>
                  <a:pt x="4162334" y="1383065"/>
                </a:cubicBezTo>
                <a:cubicBezTo>
                  <a:pt x="4186736" y="1388705"/>
                  <a:pt x="4210728" y="1399986"/>
                  <a:pt x="4213168" y="1427383"/>
                </a:cubicBezTo>
                <a:cubicBezTo>
                  <a:pt x="4215607" y="1455987"/>
                  <a:pt x="4190800" y="1467266"/>
                  <a:pt x="4170061" y="1480564"/>
                </a:cubicBezTo>
                <a:cubicBezTo>
                  <a:pt x="4141188" y="1499095"/>
                  <a:pt x="4113127" y="1515214"/>
                  <a:pt x="4076527" y="1517630"/>
                </a:cubicBezTo>
                <a:cubicBezTo>
                  <a:pt x="4016337" y="1521257"/>
                  <a:pt x="3987466" y="1572826"/>
                  <a:pt x="3952493" y="1611502"/>
                </a:cubicBezTo>
                <a:cubicBezTo>
                  <a:pt x="3932973" y="1633259"/>
                  <a:pt x="3923211" y="1677172"/>
                  <a:pt x="3957370" y="1684828"/>
                </a:cubicBezTo>
                <a:cubicBezTo>
                  <a:pt x="4039518" y="1703363"/>
                  <a:pt x="4033011" y="1756946"/>
                  <a:pt x="4030981" y="1817782"/>
                </a:cubicBezTo>
                <a:cubicBezTo>
                  <a:pt x="4028133" y="1893124"/>
                  <a:pt x="3979737" y="1927770"/>
                  <a:pt x="3920363" y="1956780"/>
                </a:cubicBezTo>
                <a:cubicBezTo>
                  <a:pt x="3900029" y="1966851"/>
                  <a:pt x="3871158" y="1966449"/>
                  <a:pt x="3863429" y="1997874"/>
                </a:cubicBezTo>
                <a:cubicBezTo>
                  <a:pt x="3896777" y="2027688"/>
                  <a:pt x="3937444" y="2003517"/>
                  <a:pt x="3973233" y="2011975"/>
                </a:cubicBezTo>
                <a:cubicBezTo>
                  <a:pt x="4002918" y="2018824"/>
                  <a:pt x="4052127" y="2015199"/>
                  <a:pt x="4011458" y="2069991"/>
                </a:cubicBezTo>
                <a:cubicBezTo>
                  <a:pt x="3999664" y="2085704"/>
                  <a:pt x="4013491" y="2097792"/>
                  <a:pt x="4028540" y="2099000"/>
                </a:cubicBezTo>
                <a:cubicBezTo>
                  <a:pt x="4148913" y="2111489"/>
                  <a:pt x="4093606" y="2222285"/>
                  <a:pt x="4132241" y="2280703"/>
                </a:cubicBezTo>
                <a:cubicBezTo>
                  <a:pt x="4142812" y="2296818"/>
                  <a:pt x="4131425" y="2324618"/>
                  <a:pt x="4114752" y="2331466"/>
                </a:cubicBezTo>
                <a:cubicBezTo>
                  <a:pt x="4008205" y="2376592"/>
                  <a:pt x="3993565" y="2484163"/>
                  <a:pt x="3941916" y="2576828"/>
                </a:cubicBezTo>
                <a:cubicBezTo>
                  <a:pt x="3998039" y="2613488"/>
                  <a:pt x="4065138" y="2621547"/>
                  <a:pt x="4125732" y="2645318"/>
                </a:cubicBezTo>
                <a:cubicBezTo>
                  <a:pt x="4188768" y="2670298"/>
                  <a:pt x="4188768" y="2688831"/>
                  <a:pt x="4136714" y="2761349"/>
                </a:cubicBezTo>
                <a:cubicBezTo>
                  <a:pt x="4272135" y="2777064"/>
                  <a:pt x="4272135" y="2777064"/>
                  <a:pt x="4230249" y="2891080"/>
                </a:cubicBezTo>
                <a:cubicBezTo>
                  <a:pt x="4343713" y="2901557"/>
                  <a:pt x="4418537" y="2955542"/>
                  <a:pt x="4436023" y="3073591"/>
                </a:cubicBezTo>
                <a:cubicBezTo>
                  <a:pt x="4444564" y="3130800"/>
                  <a:pt x="4495804" y="3157792"/>
                  <a:pt x="4552738" y="3196068"/>
                </a:cubicBezTo>
                <a:cubicBezTo>
                  <a:pt x="4481978" y="3233136"/>
                  <a:pt x="4433989" y="3310489"/>
                  <a:pt x="4351436" y="3228700"/>
                </a:cubicBezTo>
                <a:cubicBezTo>
                  <a:pt x="4321344" y="3198888"/>
                  <a:pt x="4324186" y="3236761"/>
                  <a:pt x="4320122" y="3247637"/>
                </a:cubicBezTo>
                <a:cubicBezTo>
                  <a:pt x="4310364" y="3274227"/>
                  <a:pt x="4330695" y="3291956"/>
                  <a:pt x="4344116" y="3312099"/>
                </a:cubicBezTo>
                <a:cubicBezTo>
                  <a:pt x="4357130" y="3332244"/>
                  <a:pt x="4372586" y="3353596"/>
                  <a:pt x="4376244" y="3376163"/>
                </a:cubicBezTo>
                <a:cubicBezTo>
                  <a:pt x="4378682" y="3391874"/>
                  <a:pt x="4366890" y="3414835"/>
                  <a:pt x="4353877" y="3426522"/>
                </a:cubicBezTo>
                <a:cubicBezTo>
                  <a:pt x="4285554" y="3488163"/>
                  <a:pt x="4326221" y="3626757"/>
                  <a:pt x="4196898" y="3644486"/>
                </a:cubicBezTo>
                <a:cubicBezTo>
                  <a:pt x="4138745" y="3652541"/>
                  <a:pt x="4110687" y="3703306"/>
                  <a:pt x="4067986" y="3731106"/>
                </a:cubicBezTo>
                <a:cubicBezTo>
                  <a:pt x="3919551" y="3828201"/>
                  <a:pt x="3820322" y="3953097"/>
                  <a:pt x="3774370" y="4124729"/>
                </a:cubicBezTo>
                <a:cubicBezTo>
                  <a:pt x="3761764" y="4172269"/>
                  <a:pt x="3713368" y="4210546"/>
                  <a:pt x="3682054" y="4252444"/>
                </a:cubicBezTo>
                <a:cubicBezTo>
                  <a:pt x="3697103" y="4283064"/>
                  <a:pt x="3779250" y="4216990"/>
                  <a:pt x="3750377" y="4297567"/>
                </a:cubicBezTo>
                <a:cubicBezTo>
                  <a:pt x="3728417" y="4358002"/>
                  <a:pt x="3672294" y="4395470"/>
                  <a:pt x="3619425" y="4431328"/>
                </a:cubicBezTo>
                <a:cubicBezTo>
                  <a:pt x="3559239" y="4472019"/>
                  <a:pt x="3492545" y="4504653"/>
                  <a:pt x="3465296" y="4579993"/>
                </a:cubicBezTo>
                <a:cubicBezTo>
                  <a:pt x="3459603" y="4596110"/>
                  <a:pt x="3441305" y="4613031"/>
                  <a:pt x="3425038" y="4619479"/>
                </a:cubicBezTo>
                <a:cubicBezTo>
                  <a:pt x="2576720" y="5945389"/>
                  <a:pt x="488463" y="5954251"/>
                  <a:pt x="247714" y="5944983"/>
                </a:cubicBezTo>
                <a:cubicBezTo>
                  <a:pt x="174818" y="5942062"/>
                  <a:pt x="102913" y="5934760"/>
                  <a:pt x="31834" y="5923857"/>
                </a:cubicBezTo>
                <a:lnTo>
                  <a:pt x="0" y="5917408"/>
                </a:lnTo>
                <a:close/>
              </a:path>
            </a:pathLst>
          </a:custGeom>
          <a:noFill/>
          <a:extLst>
            <a:ext uri="{909E8E84-426E-40DD-AFC4-6F175D3DCCD1}">
              <a14:hiddenFill xmlns:a14="http://schemas.microsoft.com/office/drawing/2010/main">
                <a:solidFill>
                  <a:srgbClr val="FFFFFF"/>
                </a:solidFill>
              </a14:hiddenFill>
            </a:ext>
          </a:extLst>
        </p:spPr>
      </p:pic>
      <p:sp>
        <p:nvSpPr>
          <p:cNvPr id="12" name="תיבת טקסט 11">
            <a:extLst>
              <a:ext uri="{FF2B5EF4-FFF2-40B4-BE49-F238E27FC236}">
                <a16:creationId xmlns:a16="http://schemas.microsoft.com/office/drawing/2014/main" id="{9CA06B6B-1BED-C251-BAD5-176FB819C9B2}"/>
              </a:ext>
            </a:extLst>
          </p:cNvPr>
          <p:cNvSpPr txBox="1"/>
          <p:nvPr/>
        </p:nvSpPr>
        <p:spPr>
          <a:xfrm>
            <a:off x="3164514" y="2883743"/>
            <a:ext cx="8911771" cy="2447454"/>
          </a:xfrm>
          <a:prstGeom prst="rect">
            <a:avLst/>
          </a:prstGeom>
        </p:spPr>
        <p:txBody>
          <a:bodyPr vert="horz" lIns="91440" tIns="45720" rIns="91440" bIns="45720" rtlCol="0">
            <a:normAutofit lnSpcReduction="10000"/>
          </a:bodyPr>
          <a:lstStyle/>
          <a:p>
            <a:pPr algn="ctr" rtl="1">
              <a:lnSpc>
                <a:spcPct val="170000"/>
              </a:lnSpc>
              <a:spcAft>
                <a:spcPts val="600"/>
              </a:spcAft>
            </a:pPr>
            <a:r>
              <a:rPr lang="he-IL" sz="8800" b="1" dirty="0">
                <a:solidFill>
                  <a:schemeClr val="accent1">
                    <a:lumMod val="75000"/>
                  </a:schemeClr>
                </a:solidFill>
                <a:effectLst>
                  <a:outerShdw blurRad="38100" dist="38100" dir="2700000" algn="tl">
                    <a:srgbClr val="000000">
                      <a:alpha val="43137"/>
                    </a:srgbClr>
                  </a:outerShdw>
                </a:effectLst>
                <a:latin typeface="Guttman-Aram" panose="02010401010101010101" pitchFamily="2" charset="-79"/>
                <a:ea typeface="Tahoma" panose="020B0604030504040204" pitchFamily="34" charset="0"/>
                <a:cs typeface="Guttman-Aram" panose="02010401010101010101" pitchFamily="2" charset="-79"/>
              </a:rPr>
              <a:t>תודה על ההקשבה</a:t>
            </a:r>
          </a:p>
          <a:p>
            <a:pPr algn="ctr" rtl="1">
              <a:lnSpc>
                <a:spcPct val="170000"/>
              </a:lnSpc>
              <a:spcAft>
                <a:spcPts val="600"/>
              </a:spcAft>
            </a:pPr>
            <a:endParaRPr lang="en-US" sz="8800" b="1" dirty="0">
              <a:solidFill>
                <a:schemeClr val="accent1">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Guttman-Aram" panose="02010401010101010101" pitchFamily="2" charset="-79"/>
            </a:endParaRPr>
          </a:p>
        </p:txBody>
      </p:sp>
      <p:sp>
        <p:nvSpPr>
          <p:cNvPr id="2" name="תיבת טקסט 1">
            <a:extLst>
              <a:ext uri="{FF2B5EF4-FFF2-40B4-BE49-F238E27FC236}">
                <a16:creationId xmlns:a16="http://schemas.microsoft.com/office/drawing/2014/main" id="{B64EEABD-8A99-CB5C-EB3B-62B1848347A6}"/>
              </a:ext>
            </a:extLst>
          </p:cNvPr>
          <p:cNvSpPr txBox="1"/>
          <p:nvPr/>
        </p:nvSpPr>
        <p:spPr>
          <a:xfrm>
            <a:off x="3164514" y="284511"/>
            <a:ext cx="9057288" cy="2123658"/>
          </a:xfrm>
          <a:prstGeom prst="rect">
            <a:avLst/>
          </a:prstGeom>
          <a:noFill/>
        </p:spPr>
        <p:txBody>
          <a:bodyPr wrap="none" rtlCol="1">
            <a:spAutoFit/>
          </a:bodyPr>
          <a:lstStyle/>
          <a:p>
            <a:r>
              <a:rPr lang="he-IL" sz="4400" b="1" dirty="0">
                <a:solidFill>
                  <a:srgbClr val="FF6600"/>
                </a:solidFill>
                <a:effectLst>
                  <a:outerShdw blurRad="38100" dist="38100" dir="2700000" algn="tl">
                    <a:srgbClr val="000000">
                      <a:alpha val="43137"/>
                    </a:srgbClr>
                  </a:outerShdw>
                </a:effectLst>
                <a:latin typeface="Guttman-Aram" panose="02010401010101010101" pitchFamily="2" charset="-79"/>
                <a:ea typeface="Tahoma" panose="020B0604030504040204" pitchFamily="34" charset="0"/>
                <a:cs typeface="Guttman-Aram" panose="02010401010101010101" pitchFamily="2" charset="-79"/>
              </a:rPr>
              <a:t>קצת על ועדת בנקאות במחוז ירושלים........</a:t>
            </a:r>
          </a:p>
          <a:p>
            <a:endParaRPr lang="he-IL" sz="4400" b="1" dirty="0">
              <a:solidFill>
                <a:srgbClr val="FF6600"/>
              </a:solidFill>
              <a:effectLst>
                <a:outerShdw blurRad="38100" dist="38100" dir="2700000" algn="tl">
                  <a:srgbClr val="000000">
                    <a:alpha val="43137"/>
                  </a:srgbClr>
                </a:outerShdw>
              </a:effectLst>
              <a:latin typeface="Guttman-Aram" panose="02010401010101010101" pitchFamily="2" charset="-79"/>
              <a:ea typeface="Tahoma" panose="020B0604030504040204" pitchFamily="34" charset="0"/>
              <a:cs typeface="Guttman-Aram" panose="02010401010101010101" pitchFamily="2" charset="-79"/>
            </a:endParaRPr>
          </a:p>
          <a:p>
            <a:endParaRPr lang="he-IL" sz="4400" b="1" dirty="0">
              <a:solidFill>
                <a:schemeClr val="accent1">
                  <a:lumMod val="75000"/>
                </a:schemeClr>
              </a:solidFill>
              <a:effectLst>
                <a:outerShdw blurRad="38100" dist="38100" dir="2700000" algn="tl">
                  <a:srgbClr val="000000">
                    <a:alpha val="43137"/>
                  </a:srgbClr>
                </a:outerShdw>
              </a:effectLst>
              <a:latin typeface="Guttman-Aram" panose="02010401010101010101" pitchFamily="2" charset="-79"/>
              <a:ea typeface="Tahoma" panose="020B0604030504040204" pitchFamily="34" charset="0"/>
              <a:cs typeface="Guttman-Aram" panose="02010401010101010101" pitchFamily="2" charset="-79"/>
            </a:endParaRPr>
          </a:p>
        </p:txBody>
      </p:sp>
    </p:spTree>
    <p:extLst>
      <p:ext uri="{BB962C8B-B14F-4D97-AF65-F5344CB8AC3E}">
        <p14:creationId xmlns:p14="http://schemas.microsoft.com/office/powerpoint/2010/main" val="36915802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7D19EF2F-EFD7-3B92-ED9D-7F28160E71CF}"/>
              </a:ext>
            </a:extLst>
          </p:cNvPr>
          <p:cNvSpPr>
            <a:spLocks noGrp="1"/>
          </p:cNvSpPr>
          <p:nvPr/>
        </p:nvSpPr>
        <p:spPr>
          <a:xfrm>
            <a:off x="6571281" y="814138"/>
            <a:ext cx="5098355" cy="887303"/>
          </a:xfrm>
          <a:prstGeom prst="rect">
            <a:avLst/>
          </a:prstGeom>
        </p:spPr>
        <p:txBody>
          <a:bodyPr vert="horz" lIns="91440" tIns="45720" rIns="91440" bIns="45720" rtlCol="0" anchor="b">
            <a:noAutofit/>
          </a:bodyPr>
          <a:lstStyle>
            <a:lvl1pPr algn="ctr" defTabSz="457200" rtl="1" eaLnBrk="1" latinLnBrk="0" hangingPunct="1">
              <a:spcBef>
                <a:spcPct val="0"/>
              </a:spcBef>
              <a:buNone/>
              <a:defRPr sz="48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a:lstStyle>
          <a:p>
            <a:pPr>
              <a:spcAft>
                <a:spcPts val="600"/>
              </a:spcAft>
            </a:pPr>
            <a:r>
              <a:rPr lang="en-US" sz="54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cs typeface="Guttman-Aram" panose="02010401010101010101" pitchFamily="2" charset="-79"/>
              </a:rPr>
              <a:t>פתיחת</a:t>
            </a:r>
            <a:r>
              <a:rPr lang="en-US" sz="5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cs typeface="Guttman-Aram" panose="02010401010101010101" pitchFamily="2" charset="-79"/>
              </a:rPr>
              <a:t> חשבון </a:t>
            </a:r>
            <a:r>
              <a:rPr lang="en-US" sz="5400" b="1"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cs typeface="Guttman-Aram" panose="02010401010101010101" pitchFamily="2" charset="-79"/>
              </a:rPr>
              <a:t>בנק</a:t>
            </a:r>
            <a:endParaRPr lang="en-US" sz="5400" b="1"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cs typeface="Guttman-Aram" panose="02010401010101010101" pitchFamily="2" charset="-79"/>
            </a:endParaRPr>
          </a:p>
        </p:txBody>
      </p:sp>
      <p:sp>
        <p:nvSpPr>
          <p:cNvPr id="5" name="כותרת משנה 2">
            <a:extLst>
              <a:ext uri="{FF2B5EF4-FFF2-40B4-BE49-F238E27FC236}">
                <a16:creationId xmlns:a16="http://schemas.microsoft.com/office/drawing/2014/main" id="{CB5FF782-401F-57B4-F253-44E5493A7FE4}"/>
              </a:ext>
            </a:extLst>
          </p:cNvPr>
          <p:cNvSpPr>
            <a:spLocks noGrp="1"/>
          </p:cNvSpPr>
          <p:nvPr/>
        </p:nvSpPr>
        <p:spPr>
          <a:xfrm>
            <a:off x="6158268" y="1878014"/>
            <a:ext cx="5790158" cy="3764907"/>
          </a:xfrm>
          <a:prstGeom prst="rect">
            <a:avLst/>
          </a:prstGeom>
        </p:spPr>
        <p:txBody>
          <a:bodyPr vert="horz" lIns="91440" tIns="45720" rIns="91440" bIns="45720" rtlCol="0" anchor="t">
            <a:normAutofit fontScale="77500" lnSpcReduction="20000"/>
          </a:bodyPr>
          <a:lstStyle>
            <a:lvl1pPr marL="0" indent="0" algn="ctr" defTabSz="457200" rtl="1" eaLnBrk="1" latinLnBrk="0" hangingPunct="1">
              <a:spcBef>
                <a:spcPct val="20000"/>
              </a:spcBef>
              <a:spcAft>
                <a:spcPts val="600"/>
              </a:spcAft>
              <a:buClr>
                <a:schemeClr val="tx1"/>
              </a:buClr>
              <a:buSzPct val="100000"/>
              <a:buFont typeface="Arial"/>
              <a:buNone/>
              <a:defRPr sz="2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457200" indent="0" algn="ctr" defTabSz="457200" rtl="1" eaLnBrk="1" latinLnBrk="0" hangingPunct="1">
              <a:spcBef>
                <a:spcPct val="20000"/>
              </a:spcBef>
              <a:spcAft>
                <a:spcPts val="600"/>
              </a:spcAft>
              <a:buClr>
                <a:schemeClr val="tx1"/>
              </a:buClr>
              <a:buSzPct val="100000"/>
              <a:buFont typeface="Arial"/>
              <a:buNone/>
              <a:defRPr sz="18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14400" indent="0" algn="ctr" defTabSz="457200" rtl="1" eaLnBrk="1" latinLnBrk="0" hangingPunct="1">
              <a:spcBef>
                <a:spcPct val="20000"/>
              </a:spcBef>
              <a:spcAft>
                <a:spcPts val="600"/>
              </a:spcAft>
              <a:buClr>
                <a:schemeClr val="tx1"/>
              </a:buClr>
              <a:buSzPct val="100000"/>
              <a:buFont typeface="Arial"/>
              <a:buNone/>
              <a:defRPr sz="16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371600" indent="0" algn="ctr" defTabSz="457200" rtl="1"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828800" indent="0" algn="ctr" defTabSz="457200" rtl="1" eaLnBrk="1" latinLnBrk="0" hangingPunct="1">
              <a:spcBef>
                <a:spcPct val="20000"/>
              </a:spcBef>
              <a:spcAft>
                <a:spcPts val="600"/>
              </a:spcAft>
              <a:buClr>
                <a:schemeClr val="tx1"/>
              </a:buClr>
              <a:buSzPct val="100000"/>
              <a:buFont typeface="Arial"/>
              <a:buNone/>
              <a:defRPr sz="14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286000" indent="0" algn="ctr" defTabSz="457200" rtl="1"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743200" indent="0" algn="ctr" defTabSz="457200" rtl="1"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200400" indent="0" algn="ctr" defTabSz="457200" rtl="1"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657600" indent="0" algn="ctr" defTabSz="457200" rtl="1" eaLnBrk="1" latinLnBrk="0" hangingPunct="1">
              <a:spcBef>
                <a:spcPct val="20000"/>
              </a:spcBef>
              <a:spcAft>
                <a:spcPts val="600"/>
              </a:spcAft>
              <a:buClr>
                <a:schemeClr val="tx1"/>
              </a:buClr>
              <a:buSzPct val="100000"/>
              <a:buFont typeface="Arial"/>
              <a:buNone/>
              <a:defRPr sz="1200" kern="1200" cap="small">
                <a:solidFill>
                  <a:schemeClr val="tx1">
                    <a:tint val="75000"/>
                  </a:schemeClr>
                </a:soli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a:lstStyle>
          <a:p>
            <a:pPr marL="457200" indent="-457200" algn="just">
              <a:buClr>
                <a:schemeClr val="tx2"/>
              </a:buClr>
              <a:buSzPct val="70000"/>
              <a:buFont typeface="Wingdings" panose="05000000000000000000" pitchFamily="2" charset="2"/>
              <a:buChar char="v"/>
            </a:pPr>
            <a:r>
              <a:rPr lang="he-IL" sz="2300" b="1"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לפי סעיף 2 לחוק הבנקאות(שירות ללקוח), </a:t>
            </a:r>
            <a:r>
              <a:rPr lang="he-IL" sz="2300" b="1"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התשמ"א</a:t>
            </a:r>
            <a:r>
              <a:rPr lang="he-IL" sz="2300" b="1"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- 1981 מוטלת חובה עקרונית על הבנק לפתוח חשבון</a:t>
            </a:r>
          </a:p>
          <a:p>
            <a:pPr marL="457200" indent="-457200" algn="just">
              <a:buClr>
                <a:schemeClr val="tx2"/>
              </a:buClr>
              <a:buSzPct val="70000"/>
              <a:buFont typeface="Wingdings" panose="05000000000000000000" pitchFamily="2" charset="2"/>
              <a:buChar char="v"/>
            </a:pPr>
            <a:r>
              <a:rPr lang="he-IL" sz="2300" b="1"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נדון בבת המשפט העליון רע"א 6582/15 עמותת </a:t>
            </a:r>
            <a:r>
              <a:rPr lang="he-IL" sz="2300" b="1"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איעמאר</a:t>
            </a:r>
            <a:r>
              <a:rPr lang="he-IL" sz="2300" b="1"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לפיתוח וצמיחה כלכלית ואח' נ' בנק הדואר, חברת דואר ישראל בע"מ.</a:t>
            </a:r>
            <a:endParaRPr lang="en-US" sz="2300" b="1"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lgn="just">
              <a:buClr>
                <a:schemeClr val="tx2"/>
              </a:buClr>
              <a:buSzPct val="70000"/>
              <a:buFont typeface="Wingdings" panose="05000000000000000000" pitchFamily="2" charset="2"/>
              <a:buChar char="v"/>
            </a:pP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כל</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אדם רשאי לפתוח חשבון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עו"ש</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בבנ</a:t>
            </a:r>
            <a:r>
              <a:rPr lang="he-IL"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ק</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כולל</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בעלי</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חובות</a:t>
            </a:r>
            <a:endPar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lgn="just">
              <a:buClr>
                <a:schemeClr val="tx2"/>
              </a:buClr>
              <a:buSzPct val="70000"/>
              <a:buFont typeface="Wingdings" panose="05000000000000000000" pitchFamily="2" charset="2"/>
              <a:buChar char="v"/>
            </a:pP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לבנק</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אסור לסרב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לפתיחת</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החשבו</a:t>
            </a:r>
            <a:r>
              <a:rPr lang="he-IL"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ן</a:t>
            </a:r>
            <a:endPar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lgn="just">
              <a:buClr>
                <a:schemeClr val="tx2"/>
              </a:buClr>
              <a:buSzPct val="70000"/>
              <a:buFont typeface="Wingdings" panose="05000000000000000000" pitchFamily="2" charset="2"/>
              <a:buChar char="v"/>
            </a:pP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למעט</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מקרים</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חריגים</a:t>
            </a:r>
            <a:endPar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lgn="just">
              <a:buClr>
                <a:schemeClr val="tx2"/>
              </a:buClr>
              <a:buSzPct val="70000"/>
              <a:buFont typeface="Wingdings" panose="05000000000000000000" pitchFamily="2" charset="2"/>
              <a:buChar char="v"/>
            </a:pP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הבנק אינו מחויב לספק ללקוח שירותי אשראי, כגון: הלוואות,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כרטיס</a:t>
            </a:r>
            <a:r>
              <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200" dirty="0" err="1">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אשראי</a:t>
            </a:r>
            <a:endPar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457200" indent="-457200" algn="r">
              <a:buClr>
                <a:schemeClr val="tx2"/>
              </a:buClr>
              <a:buSzPct val="70000"/>
              <a:buFont typeface="Wingdings" panose="05000000000000000000" pitchFamily="2" charset="2"/>
              <a:buChar char="v"/>
            </a:pPr>
            <a:endParaRPr lang="en-US" sz="2200" dirty="0">
              <a:ln>
                <a:solidFill>
                  <a:schemeClr val="bg1">
                    <a:lumMod val="75000"/>
                    <a:lumOff val="25000"/>
                    <a:alpha val="10000"/>
                  </a:schemeClr>
                </a:solidFill>
              </a:ln>
              <a:solidFill>
                <a:schemeClr val="accent3">
                  <a:lumMod val="60000"/>
                  <a:lumOff val="40000"/>
                </a:schemeClr>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p:txBody>
      </p:sp>
      <p:pic>
        <p:nvPicPr>
          <p:cNvPr id="11" name="Picture 10">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4552950" y="1"/>
            <a:ext cx="7639050" cy="6858000"/>
          </a:xfrm>
          <a:prstGeom prst="rect">
            <a:avLst/>
          </a:prstGeom>
        </p:spPr>
      </p:pic>
      <p:pic>
        <p:nvPicPr>
          <p:cNvPr id="6" name="Picture 4" descr="מחשבון לבן">
            <a:extLst>
              <a:ext uri="{FF2B5EF4-FFF2-40B4-BE49-F238E27FC236}">
                <a16:creationId xmlns:a16="http://schemas.microsoft.com/office/drawing/2014/main" id="{13BF28C0-30E7-DEDB-8E19-E2DBD3BF1E07}"/>
              </a:ext>
            </a:extLst>
          </p:cNvPr>
          <p:cNvPicPr>
            <a:picLocks noChangeAspect="1"/>
          </p:cNvPicPr>
          <p:nvPr/>
        </p:nvPicPr>
        <p:blipFill rotWithShape="1">
          <a:blip r:embed="rId4"/>
          <a:srcRect r="26633" b="-1"/>
          <a:stretch/>
        </p:blipFill>
        <p:spPr>
          <a:xfrm>
            <a:off x="1" y="10"/>
            <a:ext cx="5703015" cy="6857990"/>
          </a:xfrm>
          <a:prstGeom prst="rect">
            <a:avLst/>
          </a:prstGeom>
        </p:spPr>
      </p:pic>
    </p:spTree>
    <p:extLst>
      <p:ext uri="{BB962C8B-B14F-4D97-AF65-F5344CB8AC3E}">
        <p14:creationId xmlns:p14="http://schemas.microsoft.com/office/powerpoint/2010/main" val="19657604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תמונה 20" descr="מחשבון במחברת">
            <a:extLst>
              <a:ext uri="{FF2B5EF4-FFF2-40B4-BE49-F238E27FC236}">
                <a16:creationId xmlns:a16="http://schemas.microsoft.com/office/drawing/2014/main" id="{45DB5BA5-548F-540B-7551-ED460F8B6842}"/>
              </a:ext>
            </a:extLst>
          </p:cNvPr>
          <p:cNvPicPr>
            <a:picLocks noChangeAspect="1"/>
          </p:cNvPicPr>
          <p:nvPr/>
        </p:nvPicPr>
        <p:blipFill rotWithShape="1">
          <a:blip r:embed="rId2">
            <a:alphaModFix amt="70000"/>
            <a:extLst>
              <a:ext uri="{28A0092B-C50C-407E-A947-70E740481C1C}">
                <a14:useLocalDpi xmlns:a14="http://schemas.microsoft.com/office/drawing/2010/main" val="0"/>
              </a:ext>
            </a:extLst>
          </a:blip>
          <a:srcRect t="8040"/>
          <a:stretch/>
        </p:blipFill>
        <p:spPr>
          <a:xfrm>
            <a:off x="43563" y="43552"/>
            <a:ext cx="7591696" cy="6749721"/>
          </a:xfrm>
          <a:prstGeom prst="rect">
            <a:avLst/>
          </a:prstGeom>
        </p:spPr>
      </p:pic>
      <p:sp>
        <p:nvSpPr>
          <p:cNvPr id="2" name="כותרת 1">
            <a:extLst>
              <a:ext uri="{FF2B5EF4-FFF2-40B4-BE49-F238E27FC236}">
                <a16:creationId xmlns:a16="http://schemas.microsoft.com/office/drawing/2014/main" id="{4F33571B-2B25-FE89-A028-59DF51D34EE4}"/>
              </a:ext>
            </a:extLst>
          </p:cNvPr>
          <p:cNvSpPr>
            <a:spLocks noGrp="1"/>
          </p:cNvSpPr>
          <p:nvPr>
            <p:ph type="title"/>
          </p:nvPr>
        </p:nvSpPr>
        <p:spPr>
          <a:xfrm>
            <a:off x="5385841" y="355844"/>
            <a:ext cx="4440332" cy="1317914"/>
          </a:xfrm>
        </p:spPr>
        <p:txBody>
          <a:bodyPr>
            <a:normAutofit/>
          </a:bodyPr>
          <a:lstStyle/>
          <a:p>
            <a:r>
              <a:rPr lang="he-IL" sz="5400" b="1" dirty="0">
                <a:solidFill>
                  <a:schemeClr val="accent5">
                    <a:lumMod val="60000"/>
                    <a:lumOff val="40000"/>
                  </a:schemeClr>
                </a:solidFill>
                <a:latin typeface="Guttman-Aram" panose="02010401010101010101" pitchFamily="2" charset="-79"/>
                <a:cs typeface="Guttman-Aram" panose="02010401010101010101" pitchFamily="2" charset="-79"/>
              </a:rPr>
              <a:t>חשבון נאמנות</a:t>
            </a:r>
          </a:p>
        </p:txBody>
      </p:sp>
      <p:sp>
        <p:nvSpPr>
          <p:cNvPr id="3" name="מציין מיקום תוכן 2">
            <a:extLst>
              <a:ext uri="{FF2B5EF4-FFF2-40B4-BE49-F238E27FC236}">
                <a16:creationId xmlns:a16="http://schemas.microsoft.com/office/drawing/2014/main" id="{BD4F7C5E-6171-4284-0092-B29121B30EA0}"/>
              </a:ext>
            </a:extLst>
          </p:cNvPr>
          <p:cNvSpPr>
            <a:spLocks noGrp="1"/>
          </p:cNvSpPr>
          <p:nvPr>
            <p:ph idx="1"/>
          </p:nvPr>
        </p:nvSpPr>
        <p:spPr>
          <a:xfrm>
            <a:off x="3011558" y="1548120"/>
            <a:ext cx="7758041" cy="2457824"/>
          </a:xfrm>
        </p:spPr>
        <p:txBody>
          <a:bodyPr>
            <a:normAutofit/>
          </a:bodyPr>
          <a:lstStyle/>
          <a:p>
            <a:pPr>
              <a:lnSpc>
                <a:spcPct val="150000"/>
              </a:lnSpc>
              <a:spcBef>
                <a:spcPts val="0"/>
              </a:spcBef>
              <a:spcAft>
                <a:spcPts val="0"/>
              </a:spcAft>
              <a:buClr>
                <a:schemeClr val="accent1">
                  <a:lumMod val="60000"/>
                  <a:lumOff val="40000"/>
                </a:schemeClr>
              </a:buClr>
              <a:buFont typeface="Wingdings" panose="05000000000000000000" pitchFamily="2" charset="2"/>
              <a:buChar char="v"/>
            </a:pPr>
            <a:r>
              <a:rPr lang="he-IL" sz="2400" cap="all" dirty="0">
                <a:ln w="3175" cmpd="sng">
                  <a:noFill/>
                </a:ln>
                <a:solidFill>
                  <a:srgbClr val="FFD13F"/>
                </a:solidFill>
                <a:effectLst>
                  <a:glow rad="38100">
                    <a:schemeClr val="bg1">
                      <a:lumMod val="65000"/>
                      <a:lumOff val="35000"/>
                      <a:alpha val="40000"/>
                    </a:schemeClr>
                  </a:glow>
                </a:effectLst>
                <a:latin typeface="Tahoma" panose="020B0604030504040204" pitchFamily="34" charset="0"/>
                <a:ea typeface="Tahoma" panose="020B0604030504040204" pitchFamily="34" charset="0"/>
                <a:cs typeface="Tahoma" panose="020B0604030504040204" pitchFamily="34" charset="0"/>
              </a:rPr>
              <a:t>חשבון נאמנות כללי – ייעוד ?</a:t>
            </a:r>
          </a:p>
          <a:p>
            <a:pPr>
              <a:lnSpc>
                <a:spcPct val="150000"/>
              </a:lnSpc>
              <a:spcBef>
                <a:spcPts val="0"/>
              </a:spcBef>
              <a:spcAft>
                <a:spcPts val="0"/>
              </a:spcAft>
              <a:buClr>
                <a:schemeClr val="accent1">
                  <a:lumMod val="60000"/>
                  <a:lumOff val="40000"/>
                </a:schemeClr>
              </a:buClr>
              <a:buFont typeface="Wingdings" panose="05000000000000000000" pitchFamily="2" charset="2"/>
              <a:buChar char="v"/>
            </a:pPr>
            <a:r>
              <a:rPr lang="he-IL" sz="2400" cap="all" dirty="0">
                <a:ln w="3175" cmpd="sng">
                  <a:noFill/>
                </a:ln>
                <a:solidFill>
                  <a:srgbClr val="FFD13F"/>
                </a:solidFill>
                <a:effectLst>
                  <a:glow rad="38100">
                    <a:schemeClr val="bg1">
                      <a:lumMod val="65000"/>
                      <a:lumOff val="35000"/>
                      <a:alpha val="40000"/>
                    </a:schemeClr>
                  </a:glow>
                </a:effectLst>
                <a:latin typeface="Tahoma" panose="020B0604030504040204" pitchFamily="34" charset="0"/>
                <a:ea typeface="Tahoma" panose="020B0604030504040204" pitchFamily="34" charset="0"/>
                <a:cs typeface="Tahoma" panose="020B0604030504040204" pitchFamily="34" charset="0"/>
              </a:rPr>
              <a:t>חשבון נאמנות ספציפי, הגבלות- למי ניתן להעביר כספים ?  האם ניתן להיכנס ליתרת חובה ?</a:t>
            </a:r>
          </a:p>
          <a:p>
            <a:pPr>
              <a:lnSpc>
                <a:spcPct val="150000"/>
              </a:lnSpc>
              <a:spcBef>
                <a:spcPts val="0"/>
              </a:spcBef>
              <a:spcAft>
                <a:spcPts val="0"/>
              </a:spcAft>
              <a:buClr>
                <a:schemeClr val="accent1">
                  <a:lumMod val="60000"/>
                  <a:lumOff val="40000"/>
                </a:schemeClr>
              </a:buClr>
              <a:buFont typeface="Wingdings" panose="05000000000000000000" pitchFamily="2" charset="2"/>
              <a:buChar char="v"/>
            </a:pPr>
            <a:r>
              <a:rPr lang="he-IL" sz="2400" cap="all" dirty="0">
                <a:ln w="3175" cmpd="sng">
                  <a:noFill/>
                </a:ln>
                <a:solidFill>
                  <a:srgbClr val="FFD13F"/>
                </a:solidFill>
                <a:effectLst>
                  <a:glow rad="38100">
                    <a:schemeClr val="bg1">
                      <a:lumMod val="65000"/>
                      <a:lumOff val="35000"/>
                      <a:alpha val="40000"/>
                    </a:schemeClr>
                  </a:glow>
                </a:effectLst>
                <a:latin typeface="Tahoma" panose="020B0604030504040204" pitchFamily="34" charset="0"/>
                <a:ea typeface="Tahoma" panose="020B0604030504040204" pitchFamily="34" charset="0"/>
                <a:cs typeface="Tahoma" panose="020B0604030504040204" pitchFamily="34" charset="0"/>
              </a:rPr>
              <a:t>עסקאות נדל"ן</a:t>
            </a:r>
          </a:p>
          <a:p>
            <a:pPr indent="-342900">
              <a:lnSpc>
                <a:spcPct val="150000"/>
              </a:lnSpc>
              <a:spcBef>
                <a:spcPts val="0"/>
              </a:spcBef>
              <a:spcAft>
                <a:spcPts val="0"/>
              </a:spcAft>
              <a:buClr>
                <a:schemeClr val="accent1">
                  <a:lumMod val="60000"/>
                  <a:lumOff val="40000"/>
                </a:schemeClr>
              </a:buClr>
              <a:buFont typeface="Wingdings" panose="05000000000000000000" pitchFamily="2" charset="2"/>
              <a:buChar char="v"/>
            </a:pPr>
            <a:endParaRPr lang="he-IL" sz="2400" dirty="0">
              <a:solidFill>
                <a:srgbClr val="FFD13F"/>
              </a:solidFill>
              <a:latin typeface="Tahoma" panose="020B0604030504040204" pitchFamily="34" charset="0"/>
              <a:ea typeface="Tahoma" panose="020B0604030504040204" pitchFamily="34" charset="0"/>
              <a:cs typeface="Tahoma" panose="020B0604030504040204" pitchFamily="34" charset="0"/>
            </a:endParaRPr>
          </a:p>
        </p:txBody>
      </p:sp>
      <p:pic>
        <p:nvPicPr>
          <p:cNvPr id="20" name="תמונה 19" descr="צג עם תרשימי שוק מניות">
            <a:extLst>
              <a:ext uri="{FF2B5EF4-FFF2-40B4-BE49-F238E27FC236}">
                <a16:creationId xmlns:a16="http://schemas.microsoft.com/office/drawing/2014/main" id="{ABF5B712-86EC-D996-3666-0C906098D0E7}"/>
              </a:ext>
            </a:extLst>
          </p:cNvPr>
          <p:cNvPicPr>
            <a:picLocks noChangeAspect="1"/>
          </p:cNvPicPr>
          <p:nvPr/>
        </p:nvPicPr>
        <p:blipFill rotWithShape="1">
          <a:blip r:embed="rId3">
            <a:extLst>
              <a:ext uri="{28A0092B-C50C-407E-A947-70E740481C1C}">
                <a14:useLocalDpi xmlns:a14="http://schemas.microsoft.com/office/drawing/2010/main" val="0"/>
              </a:ext>
            </a:extLst>
          </a:blip>
          <a:srcRect l="9589"/>
          <a:stretch/>
        </p:blipFill>
        <p:spPr>
          <a:xfrm>
            <a:off x="7712753" y="3834771"/>
            <a:ext cx="4377627" cy="2958502"/>
          </a:xfrm>
          <a:prstGeom prst="rect">
            <a:avLst/>
          </a:prstGeom>
        </p:spPr>
      </p:pic>
    </p:spTree>
    <p:extLst>
      <p:ext uri="{BB962C8B-B14F-4D97-AF65-F5344CB8AC3E}">
        <p14:creationId xmlns:p14="http://schemas.microsoft.com/office/powerpoint/2010/main" val="307458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25AE3DA9-8734-2FF7-E8D5-CD683262CE3C}"/>
              </a:ext>
            </a:extLst>
          </p:cNvPr>
          <p:cNvSpPr>
            <a:spLocks noGrp="1"/>
          </p:cNvSpPr>
          <p:nvPr>
            <p:ph type="title"/>
          </p:nvPr>
        </p:nvSpPr>
        <p:spPr>
          <a:xfrm>
            <a:off x="5061726" y="66670"/>
            <a:ext cx="6735539" cy="1007121"/>
          </a:xfrm>
        </p:spPr>
        <p:txBody>
          <a:bodyPr>
            <a:normAutofit/>
          </a:bodyPr>
          <a:lstStyle/>
          <a:p>
            <a:pPr algn="ctr"/>
            <a:r>
              <a:rPr lang="he-IL" sz="4800" b="1" dirty="0">
                <a:solidFill>
                  <a:schemeClr val="accent4">
                    <a:lumMod val="75000"/>
                  </a:schemeClr>
                </a:solidFill>
                <a:latin typeface="Guttman-Aram" panose="02010401010101010101" pitchFamily="2" charset="-79"/>
                <a:cs typeface="Guttman-Aram" panose="02010401010101010101" pitchFamily="2" charset="-79"/>
              </a:rPr>
              <a:t>ציות-איסור הלבנת הון</a:t>
            </a:r>
          </a:p>
        </p:txBody>
      </p:sp>
      <p:pic>
        <p:nvPicPr>
          <p:cNvPr id="7" name="Picture 4" descr="שולחן עבודה עם פריטים להגברת הפרודוקטיביות">
            <a:extLst>
              <a:ext uri="{FF2B5EF4-FFF2-40B4-BE49-F238E27FC236}">
                <a16:creationId xmlns:a16="http://schemas.microsoft.com/office/drawing/2014/main" id="{6C8A2403-EF8D-D943-8A53-55C93B9C5DFE}"/>
              </a:ext>
            </a:extLst>
          </p:cNvPr>
          <p:cNvPicPr>
            <a:picLocks noChangeAspect="1"/>
          </p:cNvPicPr>
          <p:nvPr/>
        </p:nvPicPr>
        <p:blipFill rotWithShape="1">
          <a:blip r:embed="rId2"/>
          <a:srcRect l="23278" t="827" r="17950" b="-1"/>
          <a:stretch/>
        </p:blipFill>
        <p:spPr>
          <a:xfrm>
            <a:off x="226888" y="254000"/>
            <a:ext cx="4423832" cy="6349999"/>
          </a:xfrm>
          <a:prstGeom prst="rect">
            <a:avLst/>
          </a:prstGeom>
          <a:ln w="228600" cap="sq" cmpd="thickThin">
            <a:solidFill>
              <a:schemeClr val="bg2">
                <a:lumMod val="25000"/>
                <a:lumOff val="75000"/>
              </a:schemeClr>
            </a:solidFill>
            <a:prstDash val="solid"/>
            <a:miter lim="800000"/>
          </a:ln>
          <a:effectLst>
            <a:innerShdw blurRad="76200">
              <a:srgbClr val="000000"/>
            </a:innerShdw>
          </a:effectLst>
        </p:spPr>
      </p:pic>
      <p:sp>
        <p:nvSpPr>
          <p:cNvPr id="3" name="מציין מיקום תוכן 2">
            <a:extLst>
              <a:ext uri="{FF2B5EF4-FFF2-40B4-BE49-F238E27FC236}">
                <a16:creationId xmlns:a16="http://schemas.microsoft.com/office/drawing/2014/main" id="{95E3E248-42D1-14E0-4E3B-92D4EA9D9636}"/>
              </a:ext>
            </a:extLst>
          </p:cNvPr>
          <p:cNvSpPr>
            <a:spLocks noGrp="1"/>
          </p:cNvSpPr>
          <p:nvPr>
            <p:ph idx="1"/>
          </p:nvPr>
        </p:nvSpPr>
        <p:spPr>
          <a:xfrm>
            <a:off x="4919326" y="763398"/>
            <a:ext cx="7146545" cy="6191075"/>
          </a:xfrm>
        </p:spPr>
        <p:txBody>
          <a:bodyPr>
            <a:noAutofit/>
          </a:bodyPr>
          <a:lstStyle/>
          <a:p>
            <a:pPr marL="628650" indent="-342900" algn="just">
              <a:lnSpc>
                <a:spcPct val="170000"/>
              </a:lnSpc>
              <a:spcBef>
                <a:spcPts val="0"/>
              </a:spcBef>
              <a:spcAft>
                <a:spcPts val="0"/>
              </a:spcAft>
              <a:buFont typeface="Wingdings" panose="05000000000000000000" pitchFamily="2" charset="2"/>
              <a:buChar char="v"/>
            </a:pPr>
            <a:r>
              <a:rPr lang="he-IL" sz="1900" b="1" dirty="0">
                <a:latin typeface="Tahoma" panose="020B0604030504040204" pitchFamily="34" charset="0"/>
                <a:ea typeface="Tahoma" panose="020B0604030504040204" pitchFamily="34" charset="0"/>
                <a:cs typeface="Tahoma" panose="020B0604030504040204" pitchFamily="34" charset="0"/>
              </a:rPr>
              <a:t>ע"א 3794/18 חיים </a:t>
            </a:r>
            <a:r>
              <a:rPr lang="he-IL" sz="1900" b="1" dirty="0" err="1">
                <a:latin typeface="Tahoma" panose="020B0604030504040204" pitchFamily="34" charset="0"/>
                <a:ea typeface="Tahoma" panose="020B0604030504040204" pitchFamily="34" charset="0"/>
                <a:cs typeface="Tahoma" panose="020B0604030504040204" pitchFamily="34" charset="0"/>
              </a:rPr>
              <a:t>טולדנו</a:t>
            </a:r>
            <a:r>
              <a:rPr lang="he-IL" sz="1900" b="1" dirty="0">
                <a:latin typeface="Tahoma" panose="020B0604030504040204" pitchFamily="34" charset="0"/>
                <a:ea typeface="Tahoma" panose="020B0604030504040204" pitchFamily="34" charset="0"/>
                <a:cs typeface="Tahoma" panose="020B0604030504040204" pitchFamily="34" charset="0"/>
              </a:rPr>
              <a:t> נ' הבנק הבינלאומי הראשון לישראל בע"מ- סגירת חשבון הלקוח ביוזמת הבנק</a:t>
            </a:r>
          </a:p>
          <a:p>
            <a:pPr marL="628650" indent="-342900" algn="just">
              <a:lnSpc>
                <a:spcPct val="170000"/>
              </a:lnSpc>
              <a:spcBef>
                <a:spcPts val="0"/>
              </a:spcBef>
              <a:spcAft>
                <a:spcPts val="0"/>
              </a:spcAft>
              <a:buFont typeface="Wingdings" panose="05000000000000000000" pitchFamily="2" charset="2"/>
              <a:buChar char="v"/>
            </a:pPr>
            <a:r>
              <a:rPr lang="he-IL" sz="1900" dirty="0">
                <a:latin typeface="Tahoma" panose="020B0604030504040204" pitchFamily="34" charset="0"/>
                <a:ea typeface="Tahoma" panose="020B0604030504040204" pitchFamily="34" charset="0"/>
                <a:cs typeface="Tahoma" panose="020B0604030504040204" pitchFamily="34" charset="0"/>
              </a:rPr>
              <a:t>הלבנת הון היא פעולה בה מועברים כספים לשם הסתרה או הסוואה של מקורם</a:t>
            </a:r>
          </a:p>
          <a:p>
            <a:pPr marL="628650" indent="-342900" algn="just">
              <a:lnSpc>
                <a:spcPct val="170000"/>
              </a:lnSpc>
              <a:spcBef>
                <a:spcPts val="0"/>
              </a:spcBef>
              <a:spcAft>
                <a:spcPts val="0"/>
              </a:spcAft>
              <a:buFont typeface="Wingdings" panose="05000000000000000000" pitchFamily="2" charset="2"/>
              <a:buChar char="v"/>
            </a:pPr>
            <a:r>
              <a:rPr lang="he-IL" sz="1900" dirty="0">
                <a:latin typeface="Tahoma" panose="020B0604030504040204" pitchFamily="34" charset="0"/>
                <a:ea typeface="Tahoma" panose="020B0604030504040204" pitchFamily="34" charset="0"/>
                <a:cs typeface="Tahoma" panose="020B0604030504040204" pitchFamily="34" charset="0"/>
              </a:rPr>
              <a:t>רכוש אסור:</a:t>
            </a:r>
          </a:p>
          <a:p>
            <a:pPr marL="1065213" indent="-342900" algn="just">
              <a:lnSpc>
                <a:spcPct val="170000"/>
              </a:lnSpc>
              <a:spcBef>
                <a:spcPts val="0"/>
              </a:spcBef>
              <a:spcAft>
                <a:spcPts val="0"/>
              </a:spcAft>
              <a:buFont typeface="Wingdings" panose="05000000000000000000" pitchFamily="2" charset="2"/>
              <a:buChar char="ü"/>
            </a:pPr>
            <a:r>
              <a:rPr lang="he-IL" sz="1900" dirty="0">
                <a:latin typeface="Tahoma" panose="020B0604030504040204" pitchFamily="34" charset="0"/>
                <a:ea typeface="Tahoma" panose="020B0604030504040204" pitchFamily="34" charset="0"/>
                <a:cs typeface="Tahoma" panose="020B0604030504040204" pitchFamily="34" charset="0"/>
              </a:rPr>
              <a:t>רכוש שמקורו, במישרין או בעקיפין בעבירה</a:t>
            </a:r>
          </a:p>
          <a:p>
            <a:pPr marL="1065213" indent="-342900" algn="just">
              <a:lnSpc>
                <a:spcPct val="170000"/>
              </a:lnSpc>
              <a:spcBef>
                <a:spcPts val="0"/>
              </a:spcBef>
              <a:spcAft>
                <a:spcPts val="0"/>
              </a:spcAft>
              <a:buFont typeface="Wingdings" panose="05000000000000000000" pitchFamily="2" charset="2"/>
              <a:buChar char="ü"/>
            </a:pPr>
            <a:r>
              <a:rPr lang="he-IL" sz="1900" dirty="0">
                <a:latin typeface="Tahoma" panose="020B0604030504040204" pitchFamily="34" charset="0"/>
                <a:ea typeface="Tahoma" panose="020B0604030504040204" pitchFamily="34" charset="0"/>
                <a:cs typeface="Tahoma" panose="020B0604030504040204" pitchFamily="34" charset="0"/>
              </a:rPr>
              <a:t>רכוש ששימש לביצוע עבירה</a:t>
            </a:r>
          </a:p>
          <a:p>
            <a:pPr marL="1065213" indent="-342900" algn="just">
              <a:lnSpc>
                <a:spcPct val="170000"/>
              </a:lnSpc>
              <a:spcBef>
                <a:spcPts val="0"/>
              </a:spcBef>
              <a:spcAft>
                <a:spcPts val="0"/>
              </a:spcAft>
              <a:buFont typeface="Wingdings" panose="05000000000000000000" pitchFamily="2" charset="2"/>
              <a:buChar char="ü"/>
            </a:pPr>
            <a:r>
              <a:rPr lang="he-IL" sz="1900" dirty="0">
                <a:latin typeface="Tahoma" panose="020B0604030504040204" pitchFamily="34" charset="0"/>
                <a:ea typeface="Tahoma" panose="020B0604030504040204" pitchFamily="34" charset="0"/>
                <a:cs typeface="Tahoma" panose="020B0604030504040204" pitchFamily="34" charset="0"/>
              </a:rPr>
              <a:t>רכוש שיאפשר ביצוע עבירה</a:t>
            </a:r>
          </a:p>
          <a:p>
            <a:pPr marL="628650" indent="-342900" algn="just">
              <a:lnSpc>
                <a:spcPct val="170000"/>
              </a:lnSpc>
              <a:spcBef>
                <a:spcPts val="0"/>
              </a:spcBef>
              <a:spcAft>
                <a:spcPts val="0"/>
              </a:spcAft>
              <a:buFont typeface="Wingdings" panose="05000000000000000000" pitchFamily="2" charset="2"/>
              <a:buChar char="v"/>
            </a:pPr>
            <a:r>
              <a:rPr lang="he-IL" sz="1900" dirty="0">
                <a:latin typeface="Tahoma" panose="020B0604030504040204" pitchFamily="34" charset="0"/>
                <a:ea typeface="Tahoma" panose="020B0604030504040204" pitchFamily="34" charset="0"/>
                <a:cs typeface="Tahoma" panose="020B0604030504040204" pitchFamily="34" charset="0"/>
              </a:rPr>
              <a:t>הבנק מחויב לדווח על פעילות </a:t>
            </a:r>
            <a:r>
              <a:rPr lang="he-IL" sz="1900" b="1" u="sng" dirty="0">
                <a:latin typeface="Tahoma" panose="020B0604030504040204" pitchFamily="34" charset="0"/>
                <a:ea typeface="Tahoma" panose="020B0604030504040204" pitchFamily="34" charset="0"/>
                <a:cs typeface="Tahoma" panose="020B0604030504040204" pitchFamily="34" charset="0"/>
              </a:rPr>
              <a:t>חריגה</a:t>
            </a:r>
            <a:r>
              <a:rPr lang="he-IL" sz="1900" dirty="0">
                <a:latin typeface="Tahoma" panose="020B0604030504040204" pitchFamily="34" charset="0"/>
                <a:ea typeface="Tahoma" panose="020B0604030504040204" pitchFamily="34" charset="0"/>
                <a:cs typeface="Tahoma" panose="020B0604030504040204" pitchFamily="34" charset="0"/>
              </a:rPr>
              <a:t> בחשבון</a:t>
            </a:r>
          </a:p>
          <a:p>
            <a:pPr marL="628650" indent="-342900" algn="just">
              <a:lnSpc>
                <a:spcPct val="170000"/>
              </a:lnSpc>
              <a:spcBef>
                <a:spcPts val="0"/>
              </a:spcBef>
              <a:spcAft>
                <a:spcPts val="0"/>
              </a:spcAft>
              <a:buFont typeface="Wingdings" panose="05000000000000000000" pitchFamily="2" charset="2"/>
              <a:buChar char="v"/>
            </a:pPr>
            <a:r>
              <a:rPr lang="he-IL" sz="1900" dirty="0">
                <a:latin typeface="Tahoma" panose="020B0604030504040204" pitchFamily="34" charset="0"/>
                <a:ea typeface="Tahoma" panose="020B0604030504040204" pitchFamily="34" charset="0"/>
                <a:cs typeface="Tahoma" panose="020B0604030504040204" pitchFamily="34" charset="0"/>
              </a:rPr>
              <a:t>קיימים פרמטרים לסיווג חשבונות בסיכון גבוה, לבנק מערך בקרה לאיתור עבירות בחשבונות שהוגדרו בסיכון גבוה</a:t>
            </a:r>
          </a:p>
          <a:p>
            <a:pPr marL="685800" indent="-342900">
              <a:lnSpc>
                <a:spcPct val="170000"/>
              </a:lnSpc>
              <a:spcBef>
                <a:spcPts val="0"/>
              </a:spcBef>
              <a:spcAft>
                <a:spcPts val="0"/>
              </a:spcAft>
              <a:buFont typeface="Wingdings" panose="05000000000000000000" pitchFamily="2" charset="2"/>
              <a:buChar char="v"/>
            </a:pPr>
            <a:endParaRPr lang="he-IL" sz="19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955338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קבוצה 3">
            <a:extLst>
              <a:ext uri="{FF2B5EF4-FFF2-40B4-BE49-F238E27FC236}">
                <a16:creationId xmlns:a16="http://schemas.microsoft.com/office/drawing/2014/main" id="{55B3435A-4509-2189-D682-58F4F44C0522}"/>
              </a:ext>
            </a:extLst>
          </p:cNvPr>
          <p:cNvGrpSpPr/>
          <p:nvPr/>
        </p:nvGrpSpPr>
        <p:grpSpPr>
          <a:xfrm>
            <a:off x="0" y="0"/>
            <a:ext cx="5065486" cy="6858000"/>
            <a:chOff x="0" y="0"/>
            <a:chExt cx="5573486" cy="6858000"/>
          </a:xfrm>
          <a:solidFill>
            <a:schemeClr val="accent2"/>
          </a:solidFill>
        </p:grpSpPr>
        <p:sp>
          <p:nvSpPr>
            <p:cNvPr id="5" name="מלבן 4">
              <a:extLst>
                <a:ext uri="{FF2B5EF4-FFF2-40B4-BE49-F238E27FC236}">
                  <a16:creationId xmlns:a16="http://schemas.microsoft.com/office/drawing/2014/main" id="{46C89154-EEE7-B605-FCB2-A4C59D8CDDD0}"/>
                </a:ext>
              </a:extLst>
            </p:cNvPr>
            <p:cNvSpPr/>
            <p:nvPr/>
          </p:nvSpPr>
          <p:spPr>
            <a:xfrm>
              <a:off x="0" y="0"/>
              <a:ext cx="5573486" cy="68580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6" name="Picture 2" descr="Handshake, Contract, Buyer, Dealer">
              <a:extLst>
                <a:ext uri="{FF2B5EF4-FFF2-40B4-BE49-F238E27FC236}">
                  <a16:creationId xmlns:a16="http://schemas.microsoft.com/office/drawing/2014/main" id="{6061871B-FC9D-F515-936C-77C3D0114F32}"/>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96195" y="305138"/>
              <a:ext cx="4662595" cy="2988411"/>
            </a:xfrm>
            <a:prstGeom prst="rect">
              <a:avLst/>
            </a:prstGeom>
            <a:grpFill/>
            <a:ln>
              <a:noFill/>
            </a:ln>
            <a:effectLst>
              <a:outerShdw blurRad="292100" dist="139700" dir="2700000" algn="tl" rotWithShape="0">
                <a:srgbClr val="333333">
                  <a:alpha val="65000"/>
                </a:srgbClr>
              </a:outerShdw>
            </a:effectLst>
          </p:spPr>
        </p:pic>
        <p:pic>
          <p:nvPicPr>
            <p:cNvPr id="7" name="Picture 6" descr="Leather, Wallet, Business, Cards, Visa">
              <a:extLst>
                <a:ext uri="{FF2B5EF4-FFF2-40B4-BE49-F238E27FC236}">
                  <a16:creationId xmlns:a16="http://schemas.microsoft.com/office/drawing/2014/main" id="{AA11AB59-EAB6-3E43-30DB-2EF610CECBA4}"/>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96195" y="3478589"/>
              <a:ext cx="4656376" cy="2988411"/>
            </a:xfrm>
            <a:prstGeom prst="rect">
              <a:avLst/>
            </a:prstGeom>
            <a:grpFill/>
            <a:ln>
              <a:noFill/>
            </a:ln>
            <a:effectLst>
              <a:outerShdw blurRad="292100" dist="139700" dir="2700000" algn="tl" rotWithShape="0">
                <a:srgbClr val="333333">
                  <a:alpha val="65000"/>
                </a:srgbClr>
              </a:outerShdw>
            </a:effectLst>
          </p:spPr>
        </p:pic>
      </p:grpSp>
      <p:sp>
        <p:nvSpPr>
          <p:cNvPr id="8" name="תיבת טקסט 7">
            <a:extLst>
              <a:ext uri="{FF2B5EF4-FFF2-40B4-BE49-F238E27FC236}">
                <a16:creationId xmlns:a16="http://schemas.microsoft.com/office/drawing/2014/main" id="{46BC8F67-4354-0632-96D5-EE3F123701E7}"/>
              </a:ext>
            </a:extLst>
          </p:cNvPr>
          <p:cNvSpPr txBox="1"/>
          <p:nvPr/>
        </p:nvSpPr>
        <p:spPr>
          <a:xfrm>
            <a:off x="4829414" y="480606"/>
            <a:ext cx="7246472" cy="5625885"/>
          </a:xfrm>
          <a:prstGeom prst="rect">
            <a:avLst/>
          </a:prstGeom>
        </p:spPr>
        <p:txBody>
          <a:bodyPr vert="horz" lIns="91440" tIns="45720" rIns="91440" bIns="45720" rtlCol="0" anchor="t">
            <a:normAutofit fontScale="92500"/>
          </a:bodyPr>
          <a:lstStyle/>
          <a:p>
            <a:pPr algn="ctr" rtl="1">
              <a:lnSpc>
                <a:spcPct val="150000"/>
              </a:lnSpc>
              <a:buClr>
                <a:schemeClr val="tx2"/>
              </a:buClr>
              <a:buSzPct val="70000"/>
              <a:buFont typeface="Wingdings 2" charset="2"/>
            </a:pPr>
            <a:r>
              <a:rPr lang="en-US" sz="5800" b="1" spc="300" dirty="0" err="1">
                <a:ln>
                  <a:solidFill>
                    <a:schemeClr val="accent4">
                      <a:lumMod val="50000"/>
                    </a:schemeClr>
                  </a:solidFill>
                </a:ln>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Guttman-Aram" panose="02010401010101010101" pitchFamily="2" charset="-79"/>
              </a:rPr>
              <a:t>ניהול</a:t>
            </a:r>
            <a:r>
              <a:rPr lang="en-US" sz="5800" b="1" spc="300" dirty="0">
                <a:ln>
                  <a:solidFill>
                    <a:schemeClr val="accent4">
                      <a:lumMod val="50000"/>
                    </a:schemeClr>
                  </a:solidFill>
                </a:ln>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Guttman-Aram" panose="02010401010101010101" pitchFamily="2" charset="-79"/>
              </a:rPr>
              <a:t> חשבון </a:t>
            </a:r>
            <a:r>
              <a:rPr lang="en-US" sz="5800" b="1" spc="300" dirty="0" err="1">
                <a:ln>
                  <a:solidFill>
                    <a:schemeClr val="accent4">
                      <a:lumMod val="50000"/>
                    </a:schemeClr>
                  </a:solidFill>
                </a:ln>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Guttman-Aram" panose="02010401010101010101" pitchFamily="2" charset="-79"/>
              </a:rPr>
              <a:t>בנק</a:t>
            </a:r>
            <a:endParaRPr lang="en-US" sz="5800" b="1" spc="300" dirty="0">
              <a:ln>
                <a:solidFill>
                  <a:schemeClr val="accent4">
                    <a:lumMod val="50000"/>
                  </a:schemeClr>
                </a:solidFill>
              </a:ln>
              <a:solidFill>
                <a:schemeClr val="accent1">
                  <a:lumMod val="75000"/>
                </a:schemeClr>
              </a:solidFill>
              <a:effectLst>
                <a:outerShdw blurRad="38100" dist="38100" dir="2700000" algn="tl">
                  <a:srgbClr val="000000">
                    <a:alpha val="43137"/>
                  </a:srgbClr>
                </a:outerShdw>
              </a:effectLst>
              <a:ea typeface="Tahoma" panose="020B0604030504040204" pitchFamily="34" charset="0"/>
              <a:cs typeface="Guttman-Aram" panose="02010401010101010101" pitchFamily="2" charset="-79"/>
            </a:endParaRPr>
          </a:p>
          <a:p>
            <a:pPr algn="r" rtl="1">
              <a:lnSpc>
                <a:spcPct val="150000"/>
              </a:lnSpc>
              <a:buClr>
                <a:schemeClr val="tx2"/>
              </a:buClr>
              <a:buSzPct val="70000"/>
              <a:buFont typeface="Wingdings 2" charset="2"/>
            </a:pPr>
            <a:endParaRPr lang="en-US" sz="2400" b="1" spc="3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Clr>
                <a:schemeClr val="tx2"/>
              </a:buClr>
              <a:buSzPct val="70000"/>
              <a:buFont typeface="Wingdings" panose="05000000000000000000" pitchFamily="2" charset="2"/>
              <a:buChar char="v"/>
            </a:pP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חוק המזומנים- החוק קובע כי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מותרת</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עסקה</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בין</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אדם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פרטי</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לעסק</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עד</a:t>
            </a:r>
            <a:r>
              <a:rPr lang="he-IL" sz="24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ששת אלפים</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endParaRPr lang="he-IL"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Clr>
                <a:schemeClr val="tx2"/>
              </a:buClr>
              <a:buSzPct val="70000"/>
              <a:buFont typeface="Wingdings" panose="05000000000000000000" pitchFamily="2" charset="2"/>
              <a:buChar char="v"/>
            </a:pP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שימו</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לב</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he-IL"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על</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הבנק</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בכלל</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ועל</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הבנקאים</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באופן</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אישי</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חלה</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חוות</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דיווח</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על</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פעילות</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חריגה</a:t>
            </a: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Clr>
                <a:schemeClr val="tx2"/>
              </a:buClr>
              <a:buSzPct val="70000"/>
              <a:buFont typeface="Wingdings" panose="05000000000000000000" pitchFamily="2" charset="2"/>
              <a:buChar char="v"/>
            </a:pP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מה</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היא</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פעילות</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חריגה</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 </a:t>
            </a:r>
            <a:endParaRPr lang="he-IL"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Clr>
                <a:schemeClr val="tx2"/>
              </a:buClr>
              <a:buSzPct val="70000"/>
              <a:buFont typeface="Wingdings" panose="05000000000000000000" pitchFamily="2" charset="2"/>
              <a:buChar char="v"/>
            </a:pP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הפקדה</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או</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משיכה</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של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מזומנים</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באופן</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המעורר</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חשד</a:t>
            </a:r>
            <a:endParaRPr lang="he-IL"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Clr>
                <a:schemeClr val="tx2"/>
              </a:buClr>
              <a:buSzPct val="70000"/>
              <a:buFont typeface="Wingdings" panose="05000000000000000000" pitchFamily="2" charset="2"/>
              <a:buChar char="v"/>
            </a:pP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לבנק</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נראה</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כי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החשבון</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מתנהל</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עבור</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גורם</a:t>
            </a:r>
            <a:r>
              <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 </a:t>
            </a:r>
            <a:r>
              <a:rPr lang="en-US" sz="2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rPr>
              <a:t>אחר</a:t>
            </a: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a:p>
            <a:pPr algn="r" rtl="1">
              <a:lnSpc>
                <a:spcPct val="150000"/>
              </a:lnSpc>
              <a:buClr>
                <a:schemeClr val="tx2"/>
              </a:buClr>
              <a:buSzPct val="70000"/>
              <a:buFont typeface="Wingdings 2" charset="2"/>
            </a:pPr>
            <a:endParaRPr lang="en-US" sz="2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59020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כותרת 1">
            <a:extLst>
              <a:ext uri="{FF2B5EF4-FFF2-40B4-BE49-F238E27FC236}">
                <a16:creationId xmlns:a16="http://schemas.microsoft.com/office/drawing/2014/main" id="{6A87E1E4-A427-03D5-6DB8-E43C8E4AA69B}"/>
              </a:ext>
            </a:extLst>
          </p:cNvPr>
          <p:cNvSpPr>
            <a:spLocks noGrp="1"/>
          </p:cNvSpPr>
          <p:nvPr>
            <p:ph type="title"/>
          </p:nvPr>
        </p:nvSpPr>
        <p:spPr>
          <a:xfrm>
            <a:off x="3074863" y="228599"/>
            <a:ext cx="6042274" cy="1299411"/>
          </a:xfrm>
        </p:spPr>
        <p:txBody>
          <a:bodyPr>
            <a:normAutofit/>
          </a:bodyPr>
          <a:lstStyle/>
          <a:p>
            <a:pPr algn="ctr"/>
            <a:r>
              <a:rPr lang="he-IL" sz="5400" b="1" dirty="0">
                <a:solidFill>
                  <a:srgbClr val="FFC000"/>
                </a:solidFill>
                <a:latin typeface="Guttman-Aram" panose="02010401010101010101" pitchFamily="2" charset="-79"/>
                <a:cs typeface="Guttman-Aram" panose="02010401010101010101" pitchFamily="2" charset="-79"/>
              </a:rPr>
              <a:t>חובות הבנק ללקוח</a:t>
            </a:r>
          </a:p>
        </p:txBody>
      </p:sp>
      <p:graphicFrame>
        <p:nvGraphicFramePr>
          <p:cNvPr id="5" name="מציין מיקום תוכן 2">
            <a:extLst>
              <a:ext uri="{FF2B5EF4-FFF2-40B4-BE49-F238E27FC236}">
                <a16:creationId xmlns:a16="http://schemas.microsoft.com/office/drawing/2014/main" id="{DB93E8B1-1B43-4E1A-AA58-38182DACC63C}"/>
              </a:ext>
            </a:extLst>
          </p:cNvPr>
          <p:cNvGraphicFramePr>
            <a:graphicFrameLocks noGrp="1"/>
          </p:cNvGraphicFramePr>
          <p:nvPr>
            <p:ph idx="1"/>
            <p:extLst>
              <p:ext uri="{D42A27DB-BD31-4B8C-83A1-F6EECF244321}">
                <p14:modId xmlns:p14="http://schemas.microsoft.com/office/powerpoint/2010/main" val="4285657755"/>
              </p:ext>
            </p:extLst>
          </p:nvPr>
        </p:nvGraphicFramePr>
        <p:xfrm>
          <a:off x="3448972" y="1684421"/>
          <a:ext cx="8546431" cy="28586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קבוצה 5">
            <a:extLst>
              <a:ext uri="{FF2B5EF4-FFF2-40B4-BE49-F238E27FC236}">
                <a16:creationId xmlns:a16="http://schemas.microsoft.com/office/drawing/2014/main" id="{B62B6454-5D7E-7227-42E5-702561739AEE}"/>
              </a:ext>
            </a:extLst>
          </p:cNvPr>
          <p:cNvGrpSpPr/>
          <p:nvPr/>
        </p:nvGrpSpPr>
        <p:grpSpPr>
          <a:xfrm>
            <a:off x="2301502" y="4512108"/>
            <a:ext cx="7570918" cy="2314896"/>
            <a:chOff x="1923851" y="4409936"/>
            <a:chExt cx="7588996" cy="2448064"/>
          </a:xfrm>
        </p:grpSpPr>
        <p:pic>
          <p:nvPicPr>
            <p:cNvPr id="7" name="תמונה 6" descr="גרף">
              <a:extLst>
                <a:ext uri="{FF2B5EF4-FFF2-40B4-BE49-F238E27FC236}">
                  <a16:creationId xmlns:a16="http://schemas.microsoft.com/office/drawing/2014/main" id="{57E35F68-A032-420A-250C-479326A53CD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23851" y="4409937"/>
              <a:ext cx="3916901" cy="2448063"/>
            </a:xfrm>
            <a:prstGeom prst="rect">
              <a:avLst/>
            </a:prstGeom>
          </p:spPr>
        </p:pic>
        <p:pic>
          <p:nvPicPr>
            <p:cNvPr id="8" name="תמונה 7" descr="אדם העובד על מחשב נישא">
              <a:extLst>
                <a:ext uri="{FF2B5EF4-FFF2-40B4-BE49-F238E27FC236}">
                  <a16:creationId xmlns:a16="http://schemas.microsoft.com/office/drawing/2014/main" id="{2735F711-283E-F0BB-3DBA-D6D3C9CA932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840752" y="4409936"/>
              <a:ext cx="3672095" cy="2448063"/>
            </a:xfrm>
            <a:prstGeom prst="rect">
              <a:avLst/>
            </a:prstGeom>
          </p:spPr>
        </p:pic>
      </p:grpSp>
    </p:spTree>
    <p:extLst>
      <p:ext uri="{BB962C8B-B14F-4D97-AF65-F5344CB8AC3E}">
        <p14:creationId xmlns:p14="http://schemas.microsoft.com/office/powerpoint/2010/main" val="4282092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DCA37FB-6B64-445F-94D2-29747BA2B75B}"/>
              </a:ext>
            </a:extLst>
          </p:cNvPr>
          <p:cNvSpPr>
            <a:spLocks noGrp="1"/>
          </p:cNvSpPr>
          <p:nvPr>
            <p:ph type="ctrTitle"/>
          </p:nvPr>
        </p:nvSpPr>
        <p:spPr>
          <a:xfrm>
            <a:off x="3749929" y="443960"/>
            <a:ext cx="8432796" cy="1602553"/>
          </a:xfrm>
        </p:spPr>
        <p:txBody>
          <a:bodyPr>
            <a:noAutofit/>
          </a:bodyPr>
          <a:lstStyle/>
          <a:p>
            <a:r>
              <a:rPr lang="he-IL" b="1" dirty="0">
                <a:solidFill>
                  <a:schemeClr val="accent2">
                    <a:lumMod val="75000"/>
                  </a:schemeClr>
                </a:solidFill>
                <a:effectLst/>
                <a:latin typeface="Guttman-Aram" panose="02010401010101010101" pitchFamily="2" charset="-79"/>
                <a:cs typeface="Guttman-Aram" panose="02010401010101010101" pitchFamily="2" charset="-79"/>
              </a:rPr>
              <a:t>שותפים ומיופי כוח </a:t>
            </a:r>
            <a:br>
              <a:rPr lang="he-IL" b="1" dirty="0">
                <a:solidFill>
                  <a:schemeClr val="accent2">
                    <a:lumMod val="75000"/>
                  </a:schemeClr>
                </a:solidFill>
                <a:effectLst/>
                <a:latin typeface="Guttman-Aram" panose="02010401010101010101" pitchFamily="2" charset="-79"/>
                <a:cs typeface="Guttman-Aram" panose="02010401010101010101" pitchFamily="2" charset="-79"/>
              </a:rPr>
            </a:br>
            <a:r>
              <a:rPr lang="he-IL" b="1" dirty="0">
                <a:solidFill>
                  <a:schemeClr val="accent2">
                    <a:lumMod val="75000"/>
                  </a:schemeClr>
                </a:solidFill>
                <a:effectLst/>
                <a:latin typeface="Guttman-Aram" panose="02010401010101010101" pitchFamily="2" charset="-79"/>
                <a:cs typeface="Guttman-Aram" panose="02010401010101010101" pitchFamily="2" charset="-79"/>
              </a:rPr>
              <a:t>בחשבון בנק</a:t>
            </a:r>
          </a:p>
        </p:txBody>
      </p:sp>
      <p:sp>
        <p:nvSpPr>
          <p:cNvPr id="3" name="כותרת משנה 2">
            <a:extLst>
              <a:ext uri="{FF2B5EF4-FFF2-40B4-BE49-F238E27FC236}">
                <a16:creationId xmlns:a16="http://schemas.microsoft.com/office/drawing/2014/main" id="{F9D7C474-C489-4A57-96BF-915C95CB85F1}"/>
              </a:ext>
            </a:extLst>
          </p:cNvPr>
          <p:cNvSpPr>
            <a:spLocks noGrp="1"/>
          </p:cNvSpPr>
          <p:nvPr>
            <p:ph type="subTitle" idx="1"/>
          </p:nvPr>
        </p:nvSpPr>
        <p:spPr>
          <a:xfrm>
            <a:off x="8031274" y="2220686"/>
            <a:ext cx="3998866" cy="2586030"/>
          </a:xfrm>
          <a:ln w="19050" cmpd="thickThin">
            <a:solidFill>
              <a:schemeClr val="bg2">
                <a:lumMod val="25000"/>
                <a:lumOff val="75000"/>
              </a:schemeClr>
            </a:solidFill>
          </a:ln>
        </p:spPr>
        <p:txBody>
          <a:bodyPr>
            <a:normAutofit/>
          </a:bodyPr>
          <a:lstStyle/>
          <a:p>
            <a:r>
              <a:rPr lang="he-IL" sz="2200" dirty="0">
                <a:latin typeface="Tahoma" panose="020B0604030504040204" pitchFamily="34" charset="0"/>
                <a:ea typeface="Tahoma" panose="020B0604030504040204" pitchFamily="34" charset="0"/>
                <a:cs typeface="Tahoma" panose="020B0604030504040204" pitchFamily="34" charset="0"/>
              </a:rPr>
              <a:t>ייפוי כוח בחשבון בנק:</a:t>
            </a:r>
          </a:p>
          <a:p>
            <a:r>
              <a:rPr lang="he-IL" sz="2200" dirty="0">
                <a:latin typeface="Tahoma" panose="020B0604030504040204" pitchFamily="34" charset="0"/>
                <a:ea typeface="Tahoma" panose="020B0604030504040204" pitchFamily="34" charset="0"/>
                <a:cs typeface="Tahoma" panose="020B0604030504040204" pitchFamily="34" charset="0"/>
              </a:rPr>
              <a:t>מה זה ייפוי כוח?</a:t>
            </a:r>
          </a:p>
          <a:p>
            <a:r>
              <a:rPr lang="he-IL" sz="2200" dirty="0">
                <a:latin typeface="Tahoma" panose="020B0604030504040204" pitchFamily="34" charset="0"/>
                <a:ea typeface="Tahoma" panose="020B0604030504040204" pitchFamily="34" charset="0"/>
                <a:cs typeface="Tahoma" panose="020B0604030504040204" pitchFamily="34" charset="0"/>
              </a:rPr>
              <a:t>מי יכול לבטל ייפוי כוח ? </a:t>
            </a:r>
          </a:p>
          <a:p>
            <a:r>
              <a:rPr lang="he-IL" sz="2200" dirty="0">
                <a:latin typeface="Tahoma" panose="020B0604030504040204" pitchFamily="34" charset="0"/>
                <a:ea typeface="Tahoma" panose="020B0604030504040204" pitchFamily="34" charset="0"/>
                <a:cs typeface="Tahoma" panose="020B0604030504040204" pitchFamily="34" charset="0"/>
              </a:rPr>
              <a:t>ייפוי כוח עם סייגים</a:t>
            </a:r>
          </a:p>
          <a:p>
            <a:r>
              <a:rPr lang="he-IL" sz="2200" dirty="0">
                <a:latin typeface="Tahoma" panose="020B0604030504040204" pitchFamily="34" charset="0"/>
                <a:ea typeface="Tahoma" panose="020B0604030504040204" pitchFamily="34" charset="0"/>
                <a:cs typeface="Tahoma" panose="020B0604030504040204" pitchFamily="34" charset="0"/>
              </a:rPr>
              <a:t>יתרונות מול חסרונות</a:t>
            </a:r>
          </a:p>
        </p:txBody>
      </p:sp>
      <p:pic>
        <p:nvPicPr>
          <p:cNvPr id="2066" name="Picture 2065">
            <a:extLst>
              <a:ext uri="{FF2B5EF4-FFF2-40B4-BE49-F238E27FC236}">
                <a16:creationId xmlns:a16="http://schemas.microsoft.com/office/drawing/2014/main" id="{CB3BFFB7-0715-4601-BA13-D5CAE3E7D09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t="964" r="2807" b="1446"/>
          <a:stretch/>
        </p:blipFill>
        <p:spPr>
          <a:xfrm>
            <a:off x="-10649" y="1"/>
            <a:ext cx="4690532" cy="6858000"/>
          </a:xfrm>
          <a:prstGeom prst="rect">
            <a:avLst/>
          </a:prstGeom>
        </p:spPr>
      </p:pic>
      <p:pic>
        <p:nvPicPr>
          <p:cNvPr id="2052" name="Picture 4" descr="אנשי משרד ועסקים עובדים יחד על בנק פרויקט תמונות מלאי, תמונות ותמונות ללא תמלוגים">
            <a:extLst>
              <a:ext uri="{FF2B5EF4-FFF2-40B4-BE49-F238E27FC236}">
                <a16:creationId xmlns:a16="http://schemas.microsoft.com/office/drawing/2014/main" id="{5ACF2A36-352A-42F2-AEAA-3DB525FC609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2694" r="14758" b="7781"/>
          <a:stretch/>
        </p:blipFill>
        <p:spPr bwMode="auto">
          <a:xfrm>
            <a:off x="226807" y="443961"/>
            <a:ext cx="4215619" cy="2812526"/>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אפילו קשישים צריכים לשלם חשבונות זוג מבוגרים בבית עובר על הניירת ומשתמש בבנק מחשב נייד תמונות מלאי, תמונות ותמונות ללא תמלוגים">
            <a:extLst>
              <a:ext uri="{FF2B5EF4-FFF2-40B4-BE49-F238E27FC236}">
                <a16:creationId xmlns:a16="http://schemas.microsoft.com/office/drawing/2014/main" id="{2ECBF05E-A792-468F-835F-E07A75B307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6858"/>
          <a:stretch/>
        </p:blipFill>
        <p:spPr bwMode="auto">
          <a:xfrm>
            <a:off x="251939" y="3700447"/>
            <a:ext cx="4256213" cy="2712908"/>
          </a:xfrm>
          <a:prstGeom prst="rect">
            <a:avLst/>
          </a:prstGeom>
          <a:noFill/>
          <a:extLst>
            <a:ext uri="{909E8E84-426E-40DD-AFC4-6F175D3DCCD1}">
              <a14:hiddenFill xmlns:a14="http://schemas.microsoft.com/office/drawing/2010/main">
                <a:solidFill>
                  <a:srgbClr val="FFFFFF"/>
                </a:solidFill>
              </a14:hiddenFill>
            </a:ext>
          </a:extLst>
        </p:spPr>
      </p:pic>
      <p:sp>
        <p:nvSpPr>
          <p:cNvPr id="8" name="כותרת משנה 2">
            <a:extLst>
              <a:ext uri="{FF2B5EF4-FFF2-40B4-BE49-F238E27FC236}">
                <a16:creationId xmlns:a16="http://schemas.microsoft.com/office/drawing/2014/main" id="{0363455C-8FD1-03B3-9D02-B87EF7C4CDF9}"/>
              </a:ext>
            </a:extLst>
          </p:cNvPr>
          <p:cNvSpPr txBox="1">
            <a:spLocks/>
          </p:cNvSpPr>
          <p:nvPr/>
        </p:nvSpPr>
        <p:spPr>
          <a:xfrm>
            <a:off x="4679883" y="4344529"/>
            <a:ext cx="3998866" cy="2366237"/>
          </a:xfrm>
          <a:prstGeom prst="rect">
            <a:avLst/>
          </a:prstGeom>
          <a:ln w="25400" cmpd="dbl">
            <a:solidFill>
              <a:schemeClr val="bg2">
                <a:lumMod val="25000"/>
                <a:lumOff val="75000"/>
              </a:schemeClr>
            </a:solidFill>
          </a:ln>
          <a:effectLst>
            <a:outerShdw blurRad="25400" dir="17880000">
              <a:srgbClr val="000000">
                <a:alpha val="46000"/>
              </a:srgbClr>
            </a:outerShdw>
          </a:effectLst>
        </p:spPr>
        <p:txBody>
          <a:bodyPr vert="horz" lIns="91440" tIns="45720" rIns="91440" bIns="45720" rtlCol="0" anchor="t">
            <a:normAutofit/>
          </a:bodyPr>
          <a:lstStyle>
            <a:lvl1pPr marL="0" indent="0" algn="ctr" defTabSz="457200" rtl="1" eaLnBrk="1" latinLnBrk="0" hangingPunct="1">
              <a:spcBef>
                <a:spcPct val="20000"/>
              </a:spcBef>
              <a:spcAft>
                <a:spcPts val="600"/>
              </a:spcAft>
              <a:buClr>
                <a:schemeClr val="tx2"/>
              </a:buClr>
              <a:buSzPct val="70000"/>
              <a:buFont typeface="Wingdings 2" charset="2"/>
              <a:buNone/>
              <a:defRPr sz="2000" kern="1200">
                <a:ln>
                  <a:solidFill>
                    <a:schemeClr val="bg1">
                      <a:lumMod val="75000"/>
                      <a:lumOff val="25000"/>
                      <a:alpha val="10000"/>
                    </a:schemeClr>
                  </a:solidFill>
                </a:ln>
                <a:solidFill>
                  <a:schemeClr val="tx1"/>
                </a:solidFill>
                <a:effectLst>
                  <a:outerShdw blurRad="9525" dist="25400" dir="14640000" algn="tl" rotWithShape="0">
                    <a:schemeClr val="bg1">
                      <a:alpha val="30000"/>
                    </a:schemeClr>
                  </a:outerShdw>
                </a:effectLst>
                <a:latin typeface="+mn-lt"/>
                <a:ea typeface="+mn-ea"/>
                <a:cs typeface="+mn-cs"/>
              </a:defRPr>
            </a:lvl1pPr>
            <a:lvl2pPr marL="457200" indent="0" algn="ctr" defTabSz="457200" rtl="1" eaLnBrk="1" latinLnBrk="0" hangingPunct="1">
              <a:spcBef>
                <a:spcPct val="20000"/>
              </a:spcBef>
              <a:spcAft>
                <a:spcPts val="600"/>
              </a:spcAft>
              <a:buClr>
                <a:schemeClr val="tx2"/>
              </a:buClr>
              <a:buSzPct val="70000"/>
              <a:buFont typeface="Wingdings 2" charset="2"/>
              <a:buNone/>
              <a:defRPr sz="18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2pPr>
            <a:lvl3pPr marL="914400" indent="0" algn="ctr" defTabSz="457200" rtl="1" eaLnBrk="1" latinLnBrk="0" hangingPunct="1">
              <a:spcBef>
                <a:spcPct val="20000"/>
              </a:spcBef>
              <a:spcAft>
                <a:spcPts val="600"/>
              </a:spcAft>
              <a:buClr>
                <a:schemeClr val="tx2"/>
              </a:buClr>
              <a:buSzPct val="70000"/>
              <a:buFont typeface="Wingdings 2" charset="2"/>
              <a:buNone/>
              <a:defRPr sz="16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3pPr>
            <a:lvl4pPr marL="1371600" indent="0" algn="ctr" defTabSz="457200" rtl="1"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4pPr>
            <a:lvl5pPr marL="1828800" indent="0" algn="ctr" defTabSz="457200" rtl="1"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5pPr>
            <a:lvl6pPr marL="2286000" indent="0" algn="ctr" defTabSz="457200" rtl="1"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6pPr>
            <a:lvl7pPr marL="2743200" indent="0" algn="ctr" defTabSz="457200" rtl="1"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7pPr>
            <a:lvl8pPr marL="3200400" indent="0" algn="ctr" defTabSz="457200" rtl="1"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8pPr>
            <a:lvl9pPr marL="3657600" indent="0" algn="ctr" defTabSz="457200" rtl="1" eaLnBrk="1" latinLnBrk="0" hangingPunct="1">
              <a:spcBef>
                <a:spcPct val="20000"/>
              </a:spcBef>
              <a:spcAft>
                <a:spcPts val="600"/>
              </a:spcAft>
              <a:buClr>
                <a:schemeClr val="tx2"/>
              </a:buClr>
              <a:buSzPct val="70000"/>
              <a:buFont typeface="Wingdings 2" charset="2"/>
              <a:buNone/>
              <a:defRPr sz="1400" kern="1200">
                <a:ln>
                  <a:solidFill>
                    <a:schemeClr val="bg1">
                      <a:lumMod val="75000"/>
                      <a:lumOff val="25000"/>
                      <a:alpha val="10000"/>
                    </a:schemeClr>
                  </a:solidFill>
                </a:ln>
                <a:solidFill>
                  <a:schemeClr val="tx1">
                    <a:tint val="75000"/>
                  </a:schemeClr>
                </a:solidFill>
                <a:effectLst>
                  <a:outerShdw blurRad="9525" dist="25400" dir="14640000" algn="tl" rotWithShape="0">
                    <a:schemeClr val="bg1">
                      <a:alpha val="30000"/>
                    </a:schemeClr>
                  </a:outerShdw>
                </a:effectLst>
                <a:latin typeface="+mn-lt"/>
                <a:ea typeface="+mn-ea"/>
                <a:cs typeface="+mn-cs"/>
              </a:defRPr>
            </a:lvl9pPr>
          </a:lstStyle>
          <a:p>
            <a:r>
              <a:rPr lang="he-IL" sz="2200" dirty="0">
                <a:effectLst/>
                <a:latin typeface="Tahoma" panose="020B0604030504040204" pitchFamily="34" charset="0"/>
                <a:ea typeface="Tahoma" panose="020B0604030504040204" pitchFamily="34" charset="0"/>
                <a:cs typeface="Tahoma" panose="020B0604030504040204" pitchFamily="34" charset="0"/>
              </a:rPr>
              <a:t>שותף בחשבון בנק:</a:t>
            </a:r>
          </a:p>
          <a:p>
            <a:r>
              <a:rPr lang="he-IL" sz="2200" dirty="0">
                <a:effectLst/>
                <a:latin typeface="Tahoma" panose="020B0604030504040204" pitchFamily="34" charset="0"/>
                <a:ea typeface="Tahoma" panose="020B0604030504040204" pitchFamily="34" charset="0"/>
                <a:cs typeface="Tahoma" panose="020B0604030504040204" pitchFamily="34" charset="0"/>
              </a:rPr>
              <a:t>מה המשמעות של הכנסת שותף לחשבון?</a:t>
            </a:r>
          </a:p>
          <a:p>
            <a:r>
              <a:rPr lang="he-IL" sz="2200" dirty="0">
                <a:effectLst/>
                <a:latin typeface="Tahoma" panose="020B0604030504040204" pitchFamily="34" charset="0"/>
                <a:ea typeface="Tahoma" panose="020B0604030504040204" pitchFamily="34" charset="0"/>
                <a:cs typeface="Tahoma" panose="020B0604030504040204" pitchFamily="34" charset="0"/>
              </a:rPr>
              <a:t>הגבלות וסייגים</a:t>
            </a:r>
          </a:p>
          <a:p>
            <a:r>
              <a:rPr lang="he-IL" sz="2200" dirty="0">
                <a:effectLst/>
                <a:latin typeface="Tahoma" panose="020B0604030504040204" pitchFamily="34" charset="0"/>
                <a:ea typeface="Tahoma" panose="020B0604030504040204" pitchFamily="34" charset="0"/>
                <a:cs typeface="Tahoma" panose="020B0604030504040204" pitchFamily="34" charset="0"/>
              </a:rPr>
              <a:t>יתרונות מול חסרונות</a:t>
            </a:r>
          </a:p>
        </p:txBody>
      </p:sp>
    </p:spTree>
    <p:extLst>
      <p:ext uri="{BB962C8B-B14F-4D97-AF65-F5344CB8AC3E}">
        <p14:creationId xmlns:p14="http://schemas.microsoft.com/office/powerpoint/2010/main" val="2167658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1">
                <a:shade val="80000"/>
                <a:lumMod val="80000"/>
              </a:schemeClr>
              <a:schemeClr val="bg1">
                <a:tint val="98000"/>
              </a:schemeClr>
            </a:duotone>
          </a:blip>
          <a:stretch/>
        </a:blipFill>
        <a:effectLst/>
      </p:bgPr>
    </p:bg>
    <p:spTree>
      <p:nvGrpSpPr>
        <p:cNvPr id="1" name=""/>
        <p:cNvGrpSpPr/>
        <p:nvPr/>
      </p:nvGrpSpPr>
      <p:grpSpPr>
        <a:xfrm>
          <a:off x="0" y="0"/>
          <a:ext cx="0" cy="0"/>
          <a:chOff x="0" y="0"/>
          <a:chExt cx="0" cy="0"/>
        </a:xfrm>
      </p:grpSpPr>
      <p:pic>
        <p:nvPicPr>
          <p:cNvPr id="9" name="Picture 4" descr="Happy old elderly senior grandparents family couple clients signs financial insurance, pension, startup, dealing handshake agent lawyer, agreement with customers on investment contract, bank manager Happy old elderly senior grandparents family couple clients signs financial insurance, pension, startup, dealing handshake agent lawyer, agreement with customers on investment contract, bank manager older people stock pictures, royalty-free photos &amp; images">
            <a:extLst>
              <a:ext uri="{FF2B5EF4-FFF2-40B4-BE49-F238E27FC236}">
                <a16:creationId xmlns:a16="http://schemas.microsoft.com/office/drawing/2014/main" id="{1EC6FD2D-EBCE-40A4-EB86-2C6C4828F5C9}"/>
              </a:ext>
            </a:extLst>
          </p:cNvPr>
          <p:cNvPicPr>
            <a:picLocks noChangeAspect="1" noChangeArrowheads="1"/>
          </p:cNvPicPr>
          <p:nvPr/>
        </p:nvPicPr>
        <p:blipFill rotWithShape="1">
          <a:blip r:embed="rId3">
            <a:alphaModFix amt="25000"/>
            <a:extLst>
              <a:ext uri="{28A0092B-C50C-407E-A947-70E740481C1C}">
                <a14:useLocalDpi xmlns:a14="http://schemas.microsoft.com/office/drawing/2010/main" val="0"/>
              </a:ext>
            </a:extLst>
          </a:blip>
          <a:srcRect t="7865" b="7865"/>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כותרת 1">
            <a:extLst>
              <a:ext uri="{FF2B5EF4-FFF2-40B4-BE49-F238E27FC236}">
                <a16:creationId xmlns:a16="http://schemas.microsoft.com/office/drawing/2014/main" id="{BB8AAD28-B30C-ABBE-CDE3-086A36166064}"/>
              </a:ext>
            </a:extLst>
          </p:cNvPr>
          <p:cNvSpPr>
            <a:spLocks noGrp="1"/>
          </p:cNvSpPr>
          <p:nvPr>
            <p:ph type="title"/>
          </p:nvPr>
        </p:nvSpPr>
        <p:spPr>
          <a:xfrm>
            <a:off x="3277431" y="269933"/>
            <a:ext cx="5626490" cy="1099603"/>
          </a:xfrm>
        </p:spPr>
        <p:txBody>
          <a:bodyPr>
            <a:normAutofit/>
          </a:bodyPr>
          <a:lstStyle/>
          <a:p>
            <a:r>
              <a:rPr lang="he-IL" sz="5400" b="1" spc="300" dirty="0">
                <a:ln>
                  <a:solidFill>
                    <a:schemeClr val="accent4">
                      <a:lumMod val="50000"/>
                    </a:schemeClr>
                  </a:solidFill>
                </a:ln>
                <a:effectLst>
                  <a:outerShdw blurRad="38100" dist="38100" dir="2700000" algn="tl">
                    <a:srgbClr val="000000">
                      <a:alpha val="43137"/>
                    </a:srgbClr>
                  </a:outerShdw>
                </a:effectLst>
                <a:latin typeface="Guttman-Aram" panose="02010401010101010101" pitchFamily="2" charset="-79"/>
                <a:ea typeface="Tahoma" panose="020B0604030504040204" pitchFamily="34" charset="0"/>
                <a:cs typeface="Guttman-Aram" panose="02010401010101010101" pitchFamily="2" charset="-79"/>
              </a:rPr>
              <a:t>אריכות ימים</a:t>
            </a:r>
            <a:r>
              <a:rPr lang="he-IL" sz="5400" b="1" dirty="0">
                <a:latin typeface="Guttman-Aram" panose="02010401010101010101" pitchFamily="2" charset="-79"/>
                <a:cs typeface="Guttman-Aram" panose="02010401010101010101" pitchFamily="2" charset="-79"/>
              </a:rPr>
              <a:t>	</a:t>
            </a:r>
          </a:p>
        </p:txBody>
      </p:sp>
      <p:graphicFrame>
        <p:nvGraphicFramePr>
          <p:cNvPr id="11" name="מציין מיקום תוכן 2">
            <a:extLst>
              <a:ext uri="{FF2B5EF4-FFF2-40B4-BE49-F238E27FC236}">
                <a16:creationId xmlns:a16="http://schemas.microsoft.com/office/drawing/2014/main" id="{5AAC4252-9C42-0E50-878E-036963574ED1}"/>
              </a:ext>
            </a:extLst>
          </p:cNvPr>
          <p:cNvGraphicFramePr>
            <a:graphicFrameLocks noGrp="1"/>
          </p:cNvGraphicFramePr>
          <p:nvPr>
            <p:ph idx="1"/>
            <p:extLst>
              <p:ext uri="{D42A27DB-BD31-4B8C-83A1-F6EECF244321}">
                <p14:modId xmlns:p14="http://schemas.microsoft.com/office/powerpoint/2010/main" val="1289416902"/>
              </p:ext>
            </p:extLst>
          </p:nvPr>
        </p:nvGraphicFramePr>
        <p:xfrm>
          <a:off x="913795" y="1639458"/>
          <a:ext cx="10353762" cy="47923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9463321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תיבת טקסט 3">
            <a:extLst>
              <a:ext uri="{FF2B5EF4-FFF2-40B4-BE49-F238E27FC236}">
                <a16:creationId xmlns:a16="http://schemas.microsoft.com/office/drawing/2014/main" id="{6A3C8E92-34BA-6EBB-F543-EE58982E89F7}"/>
              </a:ext>
            </a:extLst>
          </p:cNvPr>
          <p:cNvSpPr txBox="1"/>
          <p:nvPr/>
        </p:nvSpPr>
        <p:spPr>
          <a:xfrm>
            <a:off x="5910806" y="392383"/>
            <a:ext cx="6060161" cy="6051144"/>
          </a:xfrm>
          <a:prstGeom prst="rect">
            <a:avLst/>
          </a:prstGeom>
          <a:noFill/>
        </p:spPr>
        <p:txBody>
          <a:bodyPr wrap="square">
            <a:spAutoFit/>
          </a:bodyPr>
          <a:lstStyle/>
          <a:p>
            <a:pPr algn="ctr" rtl="1">
              <a:lnSpc>
                <a:spcPct val="150000"/>
              </a:lnSpc>
            </a:pPr>
            <a:r>
              <a:rPr lang="he-IL" sz="5400" b="1" spc="300" dirty="0">
                <a:ln>
                  <a:solidFill>
                    <a:schemeClr val="accent4">
                      <a:lumMod val="50000"/>
                    </a:schemeClr>
                  </a:solidFill>
                </a:ln>
                <a:solidFill>
                  <a:schemeClr val="accent1">
                    <a:lumMod val="75000"/>
                  </a:schemeClr>
                </a:solidFill>
                <a:effectLst>
                  <a:outerShdw blurRad="38100" dist="38100" dir="2700000" algn="tl">
                    <a:srgbClr val="000000">
                      <a:alpha val="43137"/>
                    </a:srgbClr>
                  </a:outerShdw>
                </a:effectLst>
                <a:latin typeface="Guttman-Aram" panose="02010401010101010101" pitchFamily="2" charset="-79"/>
                <a:ea typeface="Tahoma" panose="020B0604030504040204" pitchFamily="34" charset="0"/>
                <a:cs typeface="Guttman-Aram" panose="02010401010101010101" pitchFamily="2" charset="-79"/>
              </a:rPr>
              <a:t>ניהול חשבון בנק</a:t>
            </a:r>
          </a:p>
          <a:p>
            <a:pPr algn="r" rtl="1">
              <a:lnSpc>
                <a:spcPct val="150000"/>
              </a:lnSpc>
            </a:pPr>
            <a:endParaRPr lang="he-IL" b="1" spc="300" dirty="0">
              <a:solidFill>
                <a:schemeClr val="accent4">
                  <a:lumMod val="75000"/>
                </a:schemeClr>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Font typeface="Wingdings" panose="05000000000000000000" pitchFamily="2" charset="2"/>
              <a:buChar char="v"/>
            </a:pPr>
            <a:r>
              <a:rPr lang="he-IL" sz="2100" b="1" dirty="0">
                <a:solidFill>
                  <a:schemeClr val="tx2"/>
                </a:solidFill>
                <a:latin typeface="Tahoma" panose="020B0604030504040204" pitchFamily="34" charset="0"/>
                <a:ea typeface="Tahoma" panose="020B0604030504040204" pitchFamily="34" charset="0"/>
                <a:cs typeface="Tahoma" panose="020B0604030504040204" pitchFamily="34" charset="0"/>
              </a:rPr>
              <a:t>נהלו את חשבון הבנק בחכמה ובתבונה</a:t>
            </a:r>
          </a:p>
          <a:p>
            <a:pPr marL="800100" indent="-342900" algn="r" rtl="1">
              <a:lnSpc>
                <a:spcPct val="150000"/>
              </a:lnSpc>
              <a:buFont typeface="Wingdings" panose="05000000000000000000" pitchFamily="2" charset="2"/>
              <a:buChar char="ü"/>
            </a:pPr>
            <a:r>
              <a:rPr lang="he-IL" sz="2100" dirty="0">
                <a:solidFill>
                  <a:schemeClr val="tx2"/>
                </a:solidFill>
                <a:latin typeface="Tahoma" panose="020B0604030504040204" pitchFamily="34" charset="0"/>
                <a:ea typeface="Tahoma" panose="020B0604030504040204" pitchFamily="34" charset="0"/>
                <a:cs typeface="Tahoma" panose="020B0604030504040204" pitchFamily="34" charset="0"/>
              </a:rPr>
              <a:t>אל תפתיעו את הבנק ולא תופתעו </a:t>
            </a:r>
          </a:p>
          <a:p>
            <a:pPr marL="800100" indent="-342900" algn="r" rtl="1">
              <a:lnSpc>
                <a:spcPct val="150000"/>
              </a:lnSpc>
              <a:buFont typeface="Wingdings" panose="05000000000000000000" pitchFamily="2" charset="2"/>
              <a:buChar char="ü"/>
            </a:pPr>
            <a:r>
              <a:rPr lang="he-IL" sz="2100" dirty="0">
                <a:solidFill>
                  <a:schemeClr val="tx2"/>
                </a:solidFill>
                <a:latin typeface="Tahoma" panose="020B0604030504040204" pitchFamily="34" charset="0"/>
                <a:ea typeface="Tahoma" panose="020B0604030504040204" pitchFamily="34" charset="0"/>
                <a:cs typeface="Tahoma" panose="020B0604030504040204" pitchFamily="34" charset="0"/>
              </a:rPr>
              <a:t>שמרו על דירוג האשראי שלכם </a:t>
            </a:r>
          </a:p>
          <a:p>
            <a:pPr marL="800100" indent="-342900" algn="r" rtl="1">
              <a:lnSpc>
                <a:spcPct val="150000"/>
              </a:lnSpc>
              <a:buFont typeface="Wingdings" panose="05000000000000000000" pitchFamily="2" charset="2"/>
              <a:buChar char="v"/>
            </a:pPr>
            <a:endParaRPr lang="he-IL" sz="2100"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Font typeface="Wingdings" panose="05000000000000000000" pitchFamily="2" charset="2"/>
              <a:buChar char="v"/>
            </a:pPr>
            <a:r>
              <a:rPr lang="he-IL" sz="2100" b="1" dirty="0">
                <a:solidFill>
                  <a:schemeClr val="tx2"/>
                </a:solidFill>
                <a:latin typeface="Tahoma" panose="020B0604030504040204" pitchFamily="34" charset="0"/>
                <a:ea typeface="Tahoma" panose="020B0604030504040204" pitchFamily="34" charset="0"/>
                <a:cs typeface="Tahoma" panose="020B0604030504040204" pitchFamily="34" charset="0"/>
              </a:rPr>
              <a:t>שמרו על יחסים טובים ומכבדים עם הבנקאיים עמדו במילתכם....</a:t>
            </a:r>
          </a:p>
          <a:p>
            <a:pPr marL="342900" indent="-342900" algn="r" rtl="1">
              <a:lnSpc>
                <a:spcPct val="150000"/>
              </a:lnSpc>
              <a:buFont typeface="Wingdings" panose="05000000000000000000" pitchFamily="2" charset="2"/>
              <a:buChar char="v"/>
            </a:pPr>
            <a:endParaRPr lang="he-IL" sz="2100" b="1" dirty="0">
              <a:solidFill>
                <a:schemeClr val="tx2"/>
              </a:solidFill>
              <a:latin typeface="Tahoma" panose="020B0604030504040204" pitchFamily="34" charset="0"/>
              <a:ea typeface="Tahoma" panose="020B0604030504040204" pitchFamily="34" charset="0"/>
              <a:cs typeface="Tahoma" panose="020B0604030504040204" pitchFamily="34" charset="0"/>
            </a:endParaRPr>
          </a:p>
          <a:p>
            <a:pPr marL="342900" indent="-342900" algn="r" rtl="1">
              <a:lnSpc>
                <a:spcPct val="150000"/>
              </a:lnSpc>
              <a:buFont typeface="Wingdings" panose="05000000000000000000" pitchFamily="2" charset="2"/>
              <a:buChar char="v"/>
            </a:pPr>
            <a:r>
              <a:rPr lang="he-IL" sz="2100" b="1" dirty="0">
                <a:solidFill>
                  <a:schemeClr val="tx2"/>
                </a:solidFill>
                <a:latin typeface="Tahoma" panose="020B0604030504040204" pitchFamily="34" charset="0"/>
                <a:ea typeface="Tahoma" panose="020B0604030504040204" pitchFamily="34" charset="0"/>
                <a:cs typeface="Tahoma" panose="020B0604030504040204" pitchFamily="34" charset="0"/>
              </a:rPr>
              <a:t>הקשיבו לעצות המומחים אך תמיד שמרו על חשיבה ביקורתית</a:t>
            </a:r>
          </a:p>
        </p:txBody>
      </p:sp>
      <p:grpSp>
        <p:nvGrpSpPr>
          <p:cNvPr id="3" name="קבוצה 2">
            <a:extLst>
              <a:ext uri="{FF2B5EF4-FFF2-40B4-BE49-F238E27FC236}">
                <a16:creationId xmlns:a16="http://schemas.microsoft.com/office/drawing/2014/main" id="{33135C12-F1B7-1386-A96E-D6025B143089}"/>
              </a:ext>
            </a:extLst>
          </p:cNvPr>
          <p:cNvGrpSpPr/>
          <p:nvPr/>
        </p:nvGrpSpPr>
        <p:grpSpPr>
          <a:xfrm>
            <a:off x="0" y="0"/>
            <a:ext cx="5573486" cy="6858000"/>
            <a:chOff x="0" y="0"/>
            <a:chExt cx="5573486" cy="6858000"/>
          </a:xfrm>
          <a:solidFill>
            <a:schemeClr val="accent2"/>
          </a:solidFill>
        </p:grpSpPr>
        <p:sp>
          <p:nvSpPr>
            <p:cNvPr id="2" name="מלבן 1">
              <a:extLst>
                <a:ext uri="{FF2B5EF4-FFF2-40B4-BE49-F238E27FC236}">
                  <a16:creationId xmlns:a16="http://schemas.microsoft.com/office/drawing/2014/main" id="{2C41A39C-A8C6-3F3D-F683-68B538A5413E}"/>
                </a:ext>
              </a:extLst>
            </p:cNvPr>
            <p:cNvSpPr/>
            <p:nvPr/>
          </p:nvSpPr>
          <p:spPr>
            <a:xfrm>
              <a:off x="0" y="0"/>
              <a:ext cx="5573486" cy="6858000"/>
            </a:xfrm>
            <a:prstGeom prst="rect">
              <a:avLst/>
            </a:prstGeom>
            <a:grpFill/>
          </p:spPr>
          <p:style>
            <a:lnRef idx="2">
              <a:schemeClr val="accent1">
                <a:shade val="15000"/>
              </a:schemeClr>
            </a:lnRef>
            <a:fillRef idx="1">
              <a:schemeClr val="accent1"/>
            </a:fillRef>
            <a:effectRef idx="0">
              <a:schemeClr val="accent1"/>
            </a:effectRef>
            <a:fontRef idx="minor">
              <a:schemeClr val="lt1"/>
            </a:fontRef>
          </p:style>
          <p:txBody>
            <a:bodyPr rtlCol="1" anchor="ctr"/>
            <a:lstStyle/>
            <a:p>
              <a:pPr algn="ctr"/>
              <a:endParaRPr lang="he-IL"/>
            </a:p>
          </p:txBody>
        </p:sp>
        <p:pic>
          <p:nvPicPr>
            <p:cNvPr id="5" name="Picture 2" descr="Handshake, Contract, Buyer, Dealer">
              <a:extLst>
                <a:ext uri="{FF2B5EF4-FFF2-40B4-BE49-F238E27FC236}">
                  <a16:creationId xmlns:a16="http://schemas.microsoft.com/office/drawing/2014/main" id="{7F665844-645C-A03F-44B4-0C008845D1F4}"/>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96195" y="305138"/>
              <a:ext cx="4656376" cy="2984425"/>
            </a:xfrm>
            <a:prstGeom prst="rect">
              <a:avLst/>
            </a:prstGeom>
            <a:grpFill/>
            <a:ln>
              <a:noFill/>
            </a:ln>
            <a:effectLst>
              <a:outerShdw blurRad="292100" dist="139700" dir="2700000" algn="tl" rotWithShape="0">
                <a:srgbClr val="333333">
                  <a:alpha val="65000"/>
                </a:srgbClr>
              </a:outerShdw>
            </a:effectLst>
          </p:spPr>
        </p:pic>
        <p:pic>
          <p:nvPicPr>
            <p:cNvPr id="6" name="Picture 6" descr="Leather, Wallet, Business, Cards, Visa">
              <a:extLst>
                <a:ext uri="{FF2B5EF4-FFF2-40B4-BE49-F238E27FC236}">
                  <a16:creationId xmlns:a16="http://schemas.microsoft.com/office/drawing/2014/main" id="{B9E3E49F-8F1B-94F9-8102-B7C96BFDFB5A}"/>
                </a:ext>
              </a:extLst>
            </p:cNvPr>
            <p:cNvPicPr>
              <a:picLocks noChangeAspect="1" noChangeArrowheads="1"/>
            </p:cNvPicPr>
            <p:nvPr/>
          </p:nvPicPr>
          <p:blipFill>
            <a:blip r:embed="rId3">
              <a:alphaModFix/>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rcRect/>
            <a:stretch>
              <a:fillRect/>
            </a:stretch>
          </p:blipFill>
          <p:spPr bwMode="auto">
            <a:xfrm>
              <a:off x="496195" y="3478589"/>
              <a:ext cx="4656376" cy="2988411"/>
            </a:xfrm>
            <a:prstGeom prst="rect">
              <a:avLst/>
            </a:prstGeom>
            <a:grpFill/>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19359831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צפחה">
  <a:themeElements>
    <a:clrScheme name="צפחה">
      <a:dk1>
        <a:sysClr val="windowText" lastClr="000000"/>
      </a:dk1>
      <a:lt1>
        <a:sysClr val="window" lastClr="FFFFFF"/>
      </a:lt1>
      <a:dk2>
        <a:srgbClr val="212123"/>
      </a:dk2>
      <a:lt2>
        <a:srgbClr val="DADADA"/>
      </a:lt2>
      <a:accent1>
        <a:srgbClr val="E8B826"/>
      </a:accent1>
      <a:accent2>
        <a:srgbClr val="E2CA72"/>
      </a:accent2>
      <a:accent3>
        <a:srgbClr val="BD723B"/>
      </a:accent3>
      <a:accent4>
        <a:srgbClr val="AE9376"/>
      </a:accent4>
      <a:accent5>
        <a:srgbClr val="A77F41"/>
      </a:accent5>
      <a:accent6>
        <a:srgbClr val="A1AE79"/>
      </a:accent6>
      <a:hlink>
        <a:srgbClr val="F1D06A"/>
      </a:hlink>
      <a:folHlink>
        <a:srgbClr val="EDDCA8"/>
      </a:folHlink>
    </a:clrScheme>
    <a:fontScheme name="צפחה">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צפחה">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D5CBAF11-69B7-47EA-BC01-41F77058C2A9}"/>
    </a:ext>
  </a:ext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TM10001105[[fn=חיתוך]]</Template>
  <TotalTime>1197</TotalTime>
  <Words>460</Words>
  <Application>Microsoft Office PowerPoint</Application>
  <PresentationFormat>מסך רחב</PresentationFormat>
  <Paragraphs>67</Paragraphs>
  <Slides>11</Slides>
  <Notes>1</Notes>
  <HiddenSlides>0</HiddenSlides>
  <MMClips>0</MMClips>
  <ScaleCrop>false</ScaleCrop>
  <HeadingPairs>
    <vt:vector size="6" baseType="variant">
      <vt:variant>
        <vt:lpstr>גופנים בשימוש</vt:lpstr>
      </vt:variant>
      <vt:variant>
        <vt:i4>6</vt:i4>
      </vt:variant>
      <vt:variant>
        <vt:lpstr>ערכת נושא</vt:lpstr>
      </vt:variant>
      <vt:variant>
        <vt:i4>1</vt:i4>
      </vt:variant>
      <vt:variant>
        <vt:lpstr>כותרות שקופיות</vt:lpstr>
      </vt:variant>
      <vt:variant>
        <vt:i4>11</vt:i4>
      </vt:variant>
    </vt:vector>
  </HeadingPairs>
  <TitlesOfParts>
    <vt:vector size="18" baseType="lpstr">
      <vt:lpstr>Calibri</vt:lpstr>
      <vt:lpstr>Calisto MT</vt:lpstr>
      <vt:lpstr>Guttman-Aram</vt:lpstr>
      <vt:lpstr>Tahoma</vt:lpstr>
      <vt:lpstr>Wingdings</vt:lpstr>
      <vt:lpstr>Wingdings 2</vt:lpstr>
      <vt:lpstr>צפחה</vt:lpstr>
      <vt:lpstr>התנהלות (נכונה) מול הבנקים</vt:lpstr>
      <vt:lpstr>מצגת של PowerPoint‏</vt:lpstr>
      <vt:lpstr>חשבון נאמנות</vt:lpstr>
      <vt:lpstr>ציות-איסור הלבנת הון</vt:lpstr>
      <vt:lpstr>מצגת של PowerPoint‏</vt:lpstr>
      <vt:lpstr>חובות הבנק ללקוח</vt:lpstr>
      <vt:lpstr>שותפים ומיופי כוח  בחשבון בנק</vt:lpstr>
      <vt:lpstr>אריכות ימים </vt:lpstr>
      <vt:lpstr>מצגת של PowerPoint‏</vt:lpstr>
      <vt:lpstr>תחרות והתנהלות מול הבנק</vt:lpstr>
      <vt:lpstr>מצגת של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הבנק שלי ואני</dc:title>
  <dc:creator>אלינור אביצור</dc:creator>
  <cp:lastModifiedBy>עורך דין  עובדיה אביצור</cp:lastModifiedBy>
  <cp:revision>70</cp:revision>
  <cp:lastPrinted>2024-01-19T09:05:11Z</cp:lastPrinted>
  <dcterms:created xsi:type="dcterms:W3CDTF">2022-11-28T07:20:09Z</dcterms:created>
  <dcterms:modified xsi:type="dcterms:W3CDTF">2024-01-20T17:27:42Z</dcterms:modified>
</cp:coreProperties>
</file>